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1"/>
  </p:notesMasterIdLst>
  <p:sldIdLst>
    <p:sldId id="257" r:id="rId2"/>
    <p:sldId id="278" r:id="rId3"/>
    <p:sldId id="258" r:id="rId4"/>
    <p:sldId id="263" r:id="rId5"/>
    <p:sldId id="260" r:id="rId6"/>
    <p:sldId id="267" r:id="rId7"/>
    <p:sldId id="271" r:id="rId8"/>
    <p:sldId id="276" r:id="rId9"/>
    <p:sldId id="277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4" autoAdjust="0"/>
  </p:normalViewPr>
  <p:slideViewPr>
    <p:cSldViewPr>
      <p:cViewPr varScale="1">
        <p:scale>
          <a:sx n="51" d="100"/>
          <a:sy n="51" d="100"/>
        </p:scale>
        <p:origin x="-250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69C6A-5F05-48E7-8108-B932B49EA289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72E41-4771-49E3-A119-513AAA15C1B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Rechtec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10000" t="-25000" r="10000" b="125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14126C2-7120-4E73-B2BE-6FFDFC968520}" type="datetimeFigureOut">
              <a:rPr lang="de-DE" smtClean="0"/>
              <a:pPr/>
              <a:t>02.03.2017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5682927-031A-46A6-BB51-87EF71B425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dradio.de/images/6482/landscape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de.wikipedia.org/upload/a/ad/S%C3%BCdstaaten_der_USA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schularena.com/mum/geschichte/fotos/imperialismus_kolonialismus/sklavenschiff3.jpg" TargetMode="External"/><Relationship Id="rId7" Type="http://schemas.openxmlformats.org/officeDocument/2006/relationships/image" Target="http://www.romanodermatt.ch/F%20Geschichte%20(E)/Werke%20Geschichte%20(E)/1800-1833%20(E)/Zeittafel%20Geschichte%201800-1833%20(E)/1807%20Sklaverei-Dateien/image001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http://www.schularena.com/mum/geschichte/fotos/imperialismus_kolonialismus/sklavenschiff.jpg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Vorfahren…</a:t>
            </a:r>
            <a:endParaRPr lang="de-DE" dirty="0"/>
          </a:p>
        </p:txBody>
      </p:sp>
      <p:pic>
        <p:nvPicPr>
          <p:cNvPr id="12294" name="Picture 6" descr="https://encrypted-tbn0.gstatic.com/images?q=tbn:ANd9GcSrGet4eP5kmwVkKAP4dXSio31XBqaLSP8nBh5cKe_ZY7wm7a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73016"/>
            <a:ext cx="3240360" cy="2656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Legende mit Pfeil nach rechts 13"/>
          <p:cNvSpPr/>
          <p:nvPr/>
        </p:nvSpPr>
        <p:spPr>
          <a:xfrm rot="20767427">
            <a:off x="1890533" y="4788737"/>
            <a:ext cx="5448266" cy="936104"/>
          </a:xfrm>
          <a:prstGeom prst="rightArrowCallout">
            <a:avLst>
              <a:gd name="adj1" fmla="val 24169"/>
              <a:gd name="adj2" fmla="val 25000"/>
              <a:gd name="adj3" fmla="val 25000"/>
              <a:gd name="adj4" fmla="val 69096"/>
            </a:avLst>
          </a:prstGeom>
          <a:solidFill>
            <a:schemeClr val="bg2">
              <a:lumMod val="7500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Michelle </a:t>
            </a:r>
            <a:r>
              <a:rPr lang="de-DE" dirty="0" err="1" smtClean="0">
                <a:solidFill>
                  <a:schemeClr val="tx1"/>
                </a:solidFill>
              </a:rPr>
              <a:t>Obama‘s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Ururgrossvater</a:t>
            </a:r>
            <a:r>
              <a:rPr lang="de-DE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Sklave in South Carolina</a:t>
            </a:r>
            <a:endParaRPr lang="de-DE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Bildergebnis für Obamas"/>
          <p:cNvPicPr>
            <a:picLocks noChangeAspect="1" noChangeArrowheads="1"/>
          </p:cNvPicPr>
          <p:nvPr/>
        </p:nvPicPr>
        <p:blipFill>
          <a:blip r:embed="rId3" cstate="print"/>
          <a:srcRect l="10000" r="6667"/>
          <a:stretch>
            <a:fillRect/>
          </a:stretch>
        </p:blipFill>
        <p:spPr bwMode="auto">
          <a:xfrm>
            <a:off x="611560" y="2708920"/>
            <a:ext cx="360040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Legende mit Pfeil nach links 11"/>
          <p:cNvSpPr/>
          <p:nvPr/>
        </p:nvSpPr>
        <p:spPr>
          <a:xfrm rot="20088917">
            <a:off x="2051720" y="1772816"/>
            <a:ext cx="3456384" cy="792088"/>
          </a:xfrm>
          <a:prstGeom prst="leftArrowCallout">
            <a:avLst>
              <a:gd name="adj1" fmla="val 18443"/>
              <a:gd name="adj2" fmla="val 25000"/>
              <a:gd name="adj3" fmla="val 25000"/>
              <a:gd name="adj4" fmla="val 64977"/>
            </a:avLst>
          </a:prstGeom>
          <a:solidFill>
            <a:schemeClr val="bg2">
              <a:lumMod val="7500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Michelle Obama: 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Ehemalige First Lady</a:t>
            </a:r>
            <a:endParaRPr lang="de-D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Die Eroberung Nordamerikas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512" y="2564904"/>
            <a:ext cx="4972056" cy="3096344"/>
          </a:xfrm>
        </p:spPr>
        <p:txBody>
          <a:bodyPr>
            <a:normAutofit fontScale="92500"/>
          </a:bodyPr>
          <a:lstStyle/>
          <a:p>
            <a:r>
              <a:rPr lang="de-CH" sz="3200" dirty="0" smtClean="0">
                <a:cs typeface="Tahoma" pitchFamily="34" charset="0"/>
              </a:rPr>
              <a:t>12. Oktober 1492 Entdeckung Amerikas durch Christoph Kolumbus.</a:t>
            </a:r>
          </a:p>
          <a:p>
            <a:endParaRPr lang="de-CH" sz="3200" dirty="0" smtClean="0">
              <a:cs typeface="Tahoma" pitchFamily="34" charset="0"/>
            </a:endParaRPr>
          </a:p>
          <a:p>
            <a:r>
              <a:rPr lang="de-CH" sz="3200" dirty="0" smtClean="0">
                <a:cs typeface="Tahoma" pitchFamily="34" charset="0"/>
              </a:rPr>
              <a:t>Viele Europäer wanderten in die „Neue Welt“ aus.</a:t>
            </a:r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1026" name="Picture 2" descr="Ein Nachbau von Christoph Columbus' Schiff "/>
          <p:cNvPicPr>
            <a:picLocks noChangeAspect="1" noChangeArrowheads="1"/>
          </p:cNvPicPr>
          <p:nvPr/>
        </p:nvPicPr>
        <p:blipFill>
          <a:blip r:embed="rId2" r:link="rId3" cstate="print">
            <a:lum contrast="20000"/>
          </a:blip>
          <a:srcRect/>
          <a:stretch>
            <a:fillRect/>
          </a:stretch>
        </p:blipFill>
        <p:spPr bwMode="auto">
          <a:xfrm>
            <a:off x="5292080" y="2492896"/>
            <a:ext cx="3549435" cy="2658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 Arbeit in der Neuen Welt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Bewirtschaftung grosser Ländereien in den Südstaaten der USA.</a:t>
            </a:r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de-DE" dirty="0"/>
          </a:p>
        </p:txBody>
      </p:sp>
      <p:pic>
        <p:nvPicPr>
          <p:cNvPr id="1026" name="Picture 2" descr="right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971600" y="3140968"/>
            <a:ext cx="2499760" cy="1594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egende mit Linie 1 4"/>
          <p:cNvSpPr/>
          <p:nvPr/>
        </p:nvSpPr>
        <p:spPr>
          <a:xfrm>
            <a:off x="4572000" y="2996952"/>
            <a:ext cx="1714512" cy="571504"/>
          </a:xfrm>
          <a:prstGeom prst="borderCallout1">
            <a:avLst>
              <a:gd name="adj1" fmla="val 42571"/>
              <a:gd name="adj2" fmla="val -1452"/>
              <a:gd name="adj3" fmla="val 190117"/>
              <a:gd name="adj4" fmla="val -94326"/>
            </a:avLst>
          </a:prstGeom>
          <a:solidFill>
            <a:schemeClr val="bg1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Südstaaten</a:t>
            </a:r>
            <a:endParaRPr lang="de-DE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www.chemiereport.at/sites/default/files/images/antville/Baumwolle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61048"/>
            <a:ext cx="3672408" cy="2442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Legende mit Linie 1 6"/>
          <p:cNvSpPr/>
          <p:nvPr/>
        </p:nvSpPr>
        <p:spPr>
          <a:xfrm>
            <a:off x="2195736" y="5157192"/>
            <a:ext cx="1714512" cy="571504"/>
          </a:xfrm>
          <a:prstGeom prst="borderCallout1">
            <a:avLst>
              <a:gd name="adj1" fmla="val 52417"/>
              <a:gd name="adj2" fmla="val 99470"/>
              <a:gd name="adj3" fmla="val 67040"/>
              <a:gd name="adj4" fmla="val 196133"/>
            </a:avLst>
          </a:prstGeom>
          <a:solidFill>
            <a:schemeClr val="bg1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Baumwolle</a:t>
            </a:r>
            <a:endParaRPr lang="de-D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Beginn der Sklaverei</a:t>
            </a:r>
            <a:endParaRPr lang="de-DE" dirty="0"/>
          </a:p>
        </p:txBody>
      </p:sp>
      <p:pic>
        <p:nvPicPr>
          <p:cNvPr id="4" name="Picture 3" descr="http://www.schularena.com/mum/geschichte/fotos/imperialismus_kolonialismus/sklavenschiff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 cstate="print">
            <a:lum contrast="20000"/>
          </a:blip>
          <a:stretch>
            <a:fillRect/>
          </a:stretch>
        </p:blipFill>
        <p:spPr bwMode="auto">
          <a:xfrm>
            <a:off x="755576" y="3789040"/>
            <a:ext cx="1800200" cy="2400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683568" y="1844824"/>
            <a:ext cx="7848872" cy="1944216"/>
          </a:xfrm>
        </p:spPr>
        <p:txBody>
          <a:bodyPr>
            <a:normAutofit/>
          </a:bodyPr>
          <a:lstStyle/>
          <a:p>
            <a:r>
              <a:rPr lang="de-CH" sz="3200" dirty="0" smtClean="0"/>
              <a:t>Verschleppung von Afrikaner nach Amerika.</a:t>
            </a:r>
          </a:p>
          <a:p>
            <a:pPr>
              <a:buNone/>
            </a:pPr>
            <a:endParaRPr lang="de-CH" sz="3200" dirty="0" smtClean="0"/>
          </a:p>
          <a:p>
            <a:r>
              <a:rPr lang="de-CH" sz="3200" dirty="0" smtClean="0"/>
              <a:t>Afrikaner als Sklaven verkauft.</a:t>
            </a:r>
          </a:p>
          <a:p>
            <a:endParaRPr lang="de-CH" dirty="0"/>
          </a:p>
          <a:p>
            <a:endParaRPr lang="de-CH" sz="3200" dirty="0" smtClean="0"/>
          </a:p>
        </p:txBody>
      </p:sp>
      <p:pic>
        <p:nvPicPr>
          <p:cNvPr id="5" name="Picture 2" descr="http://www.schularena.com/mum/geschichte/fotos/imperialismus_kolonialismus/sklavenschiff.jpg"/>
          <p:cNvPicPr>
            <a:picLocks noChangeAspect="1" noChangeArrowheads="1"/>
          </p:cNvPicPr>
          <p:nvPr/>
        </p:nvPicPr>
        <p:blipFill>
          <a:blip r:embed="rId4" r:link="rId5" cstate="print">
            <a:lum bright="20000" contrast="40000"/>
          </a:blip>
          <a:srcRect t="9319" r="8475" b="2695"/>
          <a:stretch>
            <a:fillRect/>
          </a:stretch>
        </p:blipFill>
        <p:spPr bwMode="auto">
          <a:xfrm>
            <a:off x="2987824" y="3789040"/>
            <a:ext cx="1966475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http://www.romanodermatt.ch/F%20Geschichte%20(E)/Werke%20Geschichte%20(E)/1800-1833%20(E)/Zeittafel%20Geschichte%201800-1833%20(E)/1807%20Sklaverei-Dateien/image001.gif"/>
          <p:cNvPicPr>
            <a:picLocks noChangeAspect="1" noChangeArrowheads="1"/>
          </p:cNvPicPr>
          <p:nvPr/>
        </p:nvPicPr>
        <p:blipFill>
          <a:blip r:embed="rId6" r:link="rId7" cstate="print">
            <a:lum contrast="20000"/>
          </a:blip>
          <a:srcRect t="16927" b="6274"/>
          <a:stretch>
            <a:fillRect/>
          </a:stretch>
        </p:blipFill>
        <p:spPr bwMode="auto">
          <a:xfrm>
            <a:off x="5292080" y="3789040"/>
            <a:ext cx="3312368" cy="2446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Beginn Sklaverei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7544" y="1988840"/>
            <a:ext cx="4320480" cy="3744416"/>
          </a:xfrm>
        </p:spPr>
        <p:txBody>
          <a:bodyPr anchor="ctr">
            <a:noAutofit/>
          </a:bodyPr>
          <a:lstStyle/>
          <a:p>
            <a:r>
              <a:rPr lang="de-CH" sz="3200" dirty="0" smtClean="0"/>
              <a:t>Auf Baumwollfelder, im Stall, in der Küche und später beim Geleisebau mussten die Sklaven arbeiten.</a:t>
            </a:r>
          </a:p>
          <a:p>
            <a:pPr>
              <a:buNone/>
            </a:pPr>
            <a:endParaRPr lang="de-CH" sz="3200" dirty="0" smtClean="0"/>
          </a:p>
        </p:txBody>
      </p:sp>
      <p:pic>
        <p:nvPicPr>
          <p:cNvPr id="8" name="Grafik 7" descr="picking-cotton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5220072" y="2060848"/>
            <a:ext cx="3574957" cy="359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Behandlung der Sklaven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8176422" cy="4451956"/>
          </a:xfrm>
        </p:spPr>
        <p:txBody>
          <a:bodyPr>
            <a:normAutofit/>
          </a:bodyPr>
          <a:lstStyle/>
          <a:p>
            <a:r>
              <a:rPr lang="de-CH" sz="3000" dirty="0" smtClean="0"/>
              <a:t>Verschiedene Vergehen wie langsam arbeiten, Fluchtversuche oder nicht gehorchen wurden hart bestraft.</a:t>
            </a:r>
          </a:p>
          <a:p>
            <a:pPr>
              <a:buNone/>
            </a:pPr>
            <a:endParaRPr lang="de-CH" sz="3000" dirty="0" smtClean="0"/>
          </a:p>
          <a:p>
            <a:pPr lvl="2"/>
            <a:r>
              <a:rPr lang="de-CH" sz="3000" dirty="0" smtClean="0"/>
              <a:t>Auspeitschen</a:t>
            </a:r>
          </a:p>
          <a:p>
            <a:pPr lvl="2"/>
            <a:r>
              <a:rPr lang="de-CH" sz="3000" dirty="0" smtClean="0"/>
              <a:t>Schlagen</a:t>
            </a:r>
          </a:p>
          <a:p>
            <a:pPr lvl="2"/>
            <a:r>
              <a:rPr lang="de-CH" sz="3000" dirty="0" smtClean="0"/>
              <a:t>Tod</a:t>
            </a:r>
            <a:endParaRPr lang="de-DE" sz="3000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latin typeface="Tahoma" pitchFamily="34" charset="0"/>
                <a:cs typeface="Tahoma" pitchFamily="34" charset="0"/>
              </a:rPr>
              <a:t>Die ersten Gesänge</a:t>
            </a:r>
            <a:endParaRPr lang="de-DE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814049"/>
          </a:xfrm>
        </p:spPr>
        <p:txBody>
          <a:bodyPr>
            <a:normAutofit/>
          </a:bodyPr>
          <a:lstStyle/>
          <a:p>
            <a:r>
              <a:rPr lang="de-CH" sz="3000" dirty="0" smtClean="0">
                <a:cs typeface="Tahoma" pitchFamily="34" charset="0"/>
              </a:rPr>
              <a:t>Mancher Sklave stöhnte oder schrie vor Schmerzen– körperlicher oder seelischer Art.</a:t>
            </a:r>
          </a:p>
          <a:p>
            <a:pPr>
              <a:buNone/>
            </a:pPr>
            <a:endParaRPr lang="de-CH" sz="3000" dirty="0" smtClean="0">
              <a:cs typeface="Tahoma" pitchFamily="34" charset="0"/>
            </a:endParaRPr>
          </a:p>
          <a:p>
            <a:r>
              <a:rPr lang="de-CH" sz="3000" dirty="0" smtClean="0">
                <a:cs typeface="Tahoma" pitchFamily="34" charset="0"/>
              </a:rPr>
              <a:t>Aus dem Jammern wurde rhythmischer Gesang.</a:t>
            </a:r>
          </a:p>
          <a:p>
            <a:endParaRPr lang="de-CH" sz="3000" dirty="0" smtClean="0">
              <a:cs typeface="Tahoma" pitchFamily="34" charset="0"/>
            </a:endParaRPr>
          </a:p>
          <a:p>
            <a:r>
              <a:rPr lang="de-CH" sz="3000" dirty="0" smtClean="0">
                <a:cs typeface="Tahoma" pitchFamily="34" charset="0"/>
              </a:rPr>
              <a:t>Diese Gesänge nennt man:	</a:t>
            </a:r>
          </a:p>
          <a:p>
            <a:pPr lvl="1" algn="ctr">
              <a:buNone/>
            </a:pPr>
            <a:r>
              <a:rPr lang="de-CH" sz="3000" b="1" dirty="0" err="1" smtClean="0">
                <a:cs typeface="Tahoma" pitchFamily="34" charset="0"/>
              </a:rPr>
              <a:t>Worksongs</a:t>
            </a:r>
            <a:r>
              <a:rPr lang="de-CH" sz="3000" b="1" dirty="0" smtClean="0">
                <a:cs typeface="Tahoma" pitchFamily="34" charset="0"/>
              </a:rPr>
              <a:t>.</a:t>
            </a:r>
            <a:endParaRPr lang="de-CH" sz="3000" dirty="0" smtClean="0">
              <a:cs typeface="Tahoma" pitchFamily="34" charset="0"/>
            </a:endParaRPr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>
                <a:latin typeface="Tahoma" pitchFamily="34" charset="0"/>
                <a:cs typeface="Tahoma" pitchFamily="34" charset="0"/>
              </a:rPr>
              <a:t>Vom </a:t>
            </a:r>
            <a:r>
              <a:rPr lang="de-CH" dirty="0" err="1" smtClean="0">
                <a:latin typeface="Tahoma" pitchFamily="34" charset="0"/>
                <a:cs typeface="Tahoma" pitchFamily="34" charset="0"/>
              </a:rPr>
              <a:t>Worksong</a:t>
            </a:r>
            <a:r>
              <a:rPr lang="de-CH" dirty="0" smtClean="0">
                <a:latin typeface="Tahoma" pitchFamily="34" charset="0"/>
                <a:cs typeface="Tahoma" pitchFamily="34" charset="0"/>
              </a:rPr>
              <a:t> zum Spiritual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16016" y="4797152"/>
            <a:ext cx="4038600" cy="1655368"/>
          </a:xfrm>
        </p:spPr>
        <p:txBody>
          <a:bodyPr>
            <a:normAutofit/>
          </a:bodyPr>
          <a:lstStyle/>
          <a:p>
            <a:r>
              <a:rPr lang="de-CH" sz="3000" dirty="0" smtClean="0"/>
              <a:t>Der Glaube wurde für die Sklaven überlebenswichtig.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7" name="Inhaltsplatzhalter 6" descr="church0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3024336" cy="2381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nhaltsplatzhalter 4" descr="black_watch_night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772816"/>
            <a:ext cx="3022384" cy="2304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539552" y="4797152"/>
            <a:ext cx="3888432" cy="1755576"/>
          </a:xfrm>
          <a:prstGeom prst="rect">
            <a:avLst/>
          </a:prstGeom>
        </p:spPr>
        <p:txBody>
          <a:bodyPr vert="horz" lIns="91440" tIns="91440" rtlCol="0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de-CH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Sklaven nahmen den christlichen Glauben 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>
                <a:latin typeface="Tahoma" pitchFamily="34" charset="0"/>
                <a:cs typeface="Tahoma" pitchFamily="34" charset="0"/>
              </a:rPr>
              <a:t>Vom Spiritual zu Gospels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4834880" cy="3672408"/>
          </a:xfrm>
        </p:spPr>
        <p:txBody>
          <a:bodyPr>
            <a:noAutofit/>
          </a:bodyPr>
          <a:lstStyle/>
          <a:p>
            <a:r>
              <a:rPr lang="de-CH" sz="3000" dirty="0" smtClean="0"/>
              <a:t>Gospel bedeutet </a:t>
            </a:r>
            <a:r>
              <a:rPr lang="de-CH" sz="3000" dirty="0" smtClean="0">
                <a:cs typeface="Tahoma"/>
              </a:rPr>
              <a:t>'</a:t>
            </a:r>
            <a:r>
              <a:rPr lang="de-CH" sz="3000" dirty="0" smtClean="0"/>
              <a:t>das Wort Gottes</a:t>
            </a:r>
            <a:r>
              <a:rPr lang="de-CH" sz="3000" dirty="0" smtClean="0">
                <a:cs typeface="Tahoma"/>
              </a:rPr>
              <a:t>'</a:t>
            </a:r>
            <a:r>
              <a:rPr lang="de-CH" sz="3000" dirty="0" smtClean="0"/>
              <a:t>.</a:t>
            </a:r>
          </a:p>
          <a:p>
            <a:endParaRPr lang="de-CH" sz="3000" dirty="0" smtClean="0"/>
          </a:p>
          <a:p>
            <a:r>
              <a:rPr lang="de-CH" sz="3000" dirty="0" smtClean="0"/>
              <a:t>Gospelmusik bezeichnet die christliche afro-amerikanische Musik des 20. und 21. Jahrhunderts.</a:t>
            </a:r>
            <a:endParaRPr lang="de-DE" sz="3000" dirty="0"/>
          </a:p>
        </p:txBody>
      </p:sp>
      <p:pic>
        <p:nvPicPr>
          <p:cNvPr id="1026" name="Picture 2" descr="http://cdn.eurweb.com/wp-content/uploads/2011/07/church-choir-purple.jpeg"/>
          <p:cNvPicPr>
            <a:picLocks noChangeAspect="1" noChangeArrowheads="1"/>
          </p:cNvPicPr>
          <p:nvPr/>
        </p:nvPicPr>
        <p:blipFill>
          <a:blip r:embed="rId2" cstate="print"/>
          <a:srcRect l="20866" r="3696"/>
          <a:stretch>
            <a:fillRect/>
          </a:stretch>
        </p:blipFill>
        <p:spPr bwMode="auto">
          <a:xfrm>
            <a:off x="5580112" y="2420888"/>
            <a:ext cx="3384376" cy="2933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Bildschirmpräsentation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Modul</vt:lpstr>
      <vt:lpstr>Vorfahren…</vt:lpstr>
      <vt:lpstr>Die Eroberung Nordamerikas</vt:lpstr>
      <vt:lpstr> Arbeit in der Neuen Welt</vt:lpstr>
      <vt:lpstr>Beginn der Sklaverei</vt:lpstr>
      <vt:lpstr>Beginn Sklaverei</vt:lpstr>
      <vt:lpstr>Die Behandlung der Sklaven</vt:lpstr>
      <vt:lpstr>Die ersten Gesänge</vt:lpstr>
      <vt:lpstr>Vom Worksong zum Spiritual</vt:lpstr>
      <vt:lpstr>Vom Spiritual zu Gospels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Geschichte der Gospelmusik</dc:title>
  <dc:creator>Tamara Kiener</dc:creator>
  <cp:lastModifiedBy>Tamara Kiener</cp:lastModifiedBy>
  <cp:revision>69</cp:revision>
  <dcterms:created xsi:type="dcterms:W3CDTF">2009-10-25T09:08:14Z</dcterms:created>
  <dcterms:modified xsi:type="dcterms:W3CDTF">2017-03-02T14:14:50Z</dcterms:modified>
</cp:coreProperties>
</file>