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74" r:id="rId7"/>
    <p:sldId id="260" r:id="rId8"/>
    <p:sldId id="265" r:id="rId9"/>
    <p:sldId id="263" r:id="rId10"/>
    <p:sldId id="264" r:id="rId11"/>
    <p:sldId id="261" r:id="rId12"/>
    <p:sldId id="267" r:id="rId13"/>
    <p:sldId id="271" r:id="rId14"/>
    <p:sldId id="268" r:id="rId15"/>
    <p:sldId id="272" r:id="rId16"/>
    <p:sldId id="275" r:id="rId17"/>
    <p:sldId id="26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23B07BB-A5B8-4789-AD2A-977F357538D6}">
          <p14:sldIdLst>
            <p14:sldId id="256"/>
            <p14:sldId id="257"/>
            <p14:sldId id="258"/>
            <p14:sldId id="259"/>
            <p14:sldId id="273"/>
            <p14:sldId id="274"/>
            <p14:sldId id="260"/>
            <p14:sldId id="265"/>
            <p14:sldId id="263"/>
            <p14:sldId id="264"/>
            <p14:sldId id="261"/>
            <p14:sldId id="267"/>
            <p14:sldId id="271"/>
            <p14:sldId id="268"/>
            <p14:sldId id="272"/>
            <p14:sldId id="27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208" y="-2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103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71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84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1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6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567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56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4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197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40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6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428A3D-B7C1-441E-83D8-6CF325FC0107}" type="datetimeFigureOut">
              <a:rPr lang="en-US" smtClean="0"/>
              <a:t>14.11.13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BEABE-5F02-4E37-8D0A-781B797A273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54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youtube.com/watch?v=bR3K5uB-wMA" TargetMode="External"/><Relationship Id="rId3" Type="http://schemas.openxmlformats.org/officeDocument/2006/relationships/hyperlink" Target="http://www.youtube.com/watch?v=TYLbrZAko7E&amp;list=RD02AhfygIZSr5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youtube.com/watch?v=us5DYwxpW2w" TargetMode="External"/><Relationship Id="rId3" Type="http://schemas.openxmlformats.org/officeDocument/2006/relationships/hyperlink" Target="http://www.youtube.com/watch?v=SEWLjx2cXWs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xPgplMujzQ" TargetMode="External"/><Relationship Id="rId4" Type="http://schemas.openxmlformats.org/officeDocument/2006/relationships/hyperlink" Target="http://www.youtube.com/watch?v=D1ZYhVpdXbQ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b_usa_VQLG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thecolorofjazz.ch/band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dYV6Ist6AA&amp;list=PL5C7F7610A60D2536" TargetMode="External"/><Relationship Id="rId4" Type="http://schemas.openxmlformats.org/officeDocument/2006/relationships/hyperlink" Target="http://www.youtube.com/watch?v=OtG9CnMtzZk&amp;list=RD02OFl97eZbru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KCToGv-lO7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0AfYj24063s" TargetMode="External"/><Relationship Id="rId4" Type="http://schemas.openxmlformats.org/officeDocument/2006/relationships/hyperlink" Target="http://www.youtube.com/watch?v=s58iTzznkp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o8vbGdC7r7Q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Xj5mbXn_uI" TargetMode="External"/><Relationship Id="rId4" Type="http://schemas.openxmlformats.org/officeDocument/2006/relationships/hyperlink" Target="http://www.youtube.com/watch?v=6ENv-rZagHQ" TargetMode="External"/><Relationship Id="rId5" Type="http://schemas.openxmlformats.org/officeDocument/2006/relationships/hyperlink" Target="http://www.youtube.com/watch?v=qgxuq5CcSvk" TargetMode="External"/><Relationship Id="rId6" Type="http://schemas.openxmlformats.org/officeDocument/2006/relationships/hyperlink" Target="http://www.youtube.com/watch?v=PUXiLpLox2s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youtube.com/watch?v=_yddOLAkm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de-CH" b="1" u="sng" dirty="0" smtClean="0"/>
              <a:t>Swing</a:t>
            </a:r>
            <a:endParaRPr lang="en-US" b="1" u="sng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59632" y="1700808"/>
            <a:ext cx="6400800" cy="3960440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CH" sz="2800" b="1" dirty="0" smtClean="0">
                <a:solidFill>
                  <a:schemeClr val="tx1"/>
                </a:solidFill>
              </a:rPr>
              <a:t>Populärste Stilrichtung des Jazz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CH" sz="2800" b="1" dirty="0" smtClean="0">
                <a:solidFill>
                  <a:schemeClr val="tx1"/>
                </a:solidFill>
              </a:rPr>
              <a:t>Entstand um 1930 in USA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CH" sz="2800" b="1" dirty="0" smtClean="0">
                <a:solidFill>
                  <a:schemeClr val="tx1"/>
                </a:solidFill>
              </a:rPr>
              <a:t>Tanzmusik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de-CH" sz="2800" b="1" dirty="0" smtClean="0">
                <a:solidFill>
                  <a:schemeClr val="tx1"/>
                </a:solidFill>
              </a:rPr>
              <a:t>Big Band</a:t>
            </a:r>
          </a:p>
          <a:p>
            <a:endParaRPr lang="de-CH" sz="2800" b="1" dirty="0" smtClean="0">
              <a:solidFill>
                <a:schemeClr val="tx1"/>
              </a:solidFill>
            </a:endParaRPr>
          </a:p>
          <a:p>
            <a:pPr algn="l"/>
            <a:r>
              <a:rPr lang="de-CH" sz="2000" dirty="0" smtClean="0">
                <a:solidFill>
                  <a:schemeClr val="tx1"/>
                </a:solidFill>
              </a:rPr>
              <a:t>In The </a:t>
            </a:r>
            <a:r>
              <a:rPr lang="de-CH" sz="2000" dirty="0" err="1" smtClean="0">
                <a:solidFill>
                  <a:schemeClr val="tx1"/>
                </a:solidFill>
              </a:rPr>
              <a:t>Mood</a:t>
            </a:r>
            <a:endParaRPr lang="de-CH" sz="2000" dirty="0" smtClean="0">
              <a:solidFill>
                <a:schemeClr val="tx1"/>
              </a:solidFill>
            </a:endParaRPr>
          </a:p>
          <a:p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www.youtube.com/watch?v=bR3K5uB-wMA</a:t>
            </a:r>
            <a:endParaRPr lang="en-US" sz="1800" dirty="0" smtClean="0"/>
          </a:p>
          <a:p>
            <a:pPr algn="l"/>
            <a:r>
              <a:rPr lang="de-CH" sz="2000" dirty="0" smtClean="0">
                <a:solidFill>
                  <a:schemeClr val="tx1"/>
                </a:solidFill>
              </a:rPr>
              <a:t>Count Basie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de-CH" sz="1700" dirty="0" smtClean="0">
                <a:hlinkClick r:id="rId3"/>
              </a:rPr>
              <a:t>http://www.youtube.com/watch?v=TYLbrZAko7E&amp;list=RD02AhfygIZSr5M</a:t>
            </a:r>
            <a:endParaRPr lang="de-CH" sz="1700" dirty="0" smtClean="0"/>
          </a:p>
        </p:txBody>
      </p:sp>
    </p:spTree>
    <p:extLst>
      <p:ext uri="{BB962C8B-B14F-4D97-AF65-F5344CB8AC3E}">
        <p14:creationId xmlns:p14="http://schemas.microsoft.com/office/powerpoint/2010/main" val="101247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0285"/>
            <a:ext cx="3312368" cy="2490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34315" y="1090067"/>
            <a:ext cx="2614562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Benny Goodman</a:t>
            </a:r>
          </a:p>
          <a:p>
            <a:r>
              <a:rPr lang="de-CH" dirty="0" smtClean="0"/>
              <a:t>1909 - 1986</a:t>
            </a:r>
            <a:endParaRPr 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427" y="4768757"/>
            <a:ext cx="1941477" cy="182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395536" y="4293096"/>
            <a:ext cx="190936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Count Basie</a:t>
            </a:r>
          </a:p>
          <a:p>
            <a:r>
              <a:rPr lang="de-CH" dirty="0" smtClean="0"/>
              <a:t>1904 - 1984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74" y="1445834"/>
            <a:ext cx="1944216" cy="227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004048" y="1490175"/>
            <a:ext cx="198644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Glenn Miller</a:t>
            </a:r>
          </a:p>
          <a:p>
            <a:r>
              <a:rPr lang="de-CH" dirty="0" smtClean="0"/>
              <a:t>1904 - 1944</a:t>
            </a:r>
            <a:endParaRPr lang="en-US" dirty="0"/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7583" y="3135452"/>
            <a:ext cx="2740939" cy="3450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718522" y="5687606"/>
            <a:ext cx="227369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dirty="0" smtClean="0"/>
              <a:t>Duke Ellington</a:t>
            </a:r>
          </a:p>
          <a:p>
            <a:r>
              <a:rPr lang="de-CH" dirty="0" smtClean="0"/>
              <a:t>1899 - 1974</a:t>
            </a:r>
            <a:endParaRPr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Wichtige Vertreter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8524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/>
          <p:cNvSpPr/>
          <p:nvPr/>
        </p:nvSpPr>
        <p:spPr>
          <a:xfrm>
            <a:off x="467544" y="1859340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/>
              <a:t>Die Geschichte des Jazz </a:t>
            </a:r>
            <a:r>
              <a:rPr lang="de-DE" sz="3200" dirty="0" smtClean="0"/>
              <a:t>in 165 Sekunden </a:t>
            </a:r>
            <a:r>
              <a:rPr lang="de-DE" sz="2000" dirty="0" smtClean="0"/>
              <a:t>(ohne </a:t>
            </a:r>
            <a:r>
              <a:rPr lang="de-DE" sz="2000" dirty="0"/>
              <a:t>Kommentar)</a:t>
            </a:r>
          </a:p>
          <a:p>
            <a:r>
              <a:rPr lang="de-DE" dirty="0">
                <a:hlinkClick r:id="rId2"/>
              </a:rPr>
              <a:t>http://www.youtube.com/watch?v=us5DYwxpW2w</a:t>
            </a:r>
            <a:endParaRPr lang="de-DE" dirty="0"/>
          </a:p>
          <a:p>
            <a:endParaRPr lang="de-DE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/>
              <a:t>Die Geschichte des Jazz </a:t>
            </a:r>
            <a:r>
              <a:rPr lang="de-DE" sz="2000" dirty="0"/>
              <a:t>(Swing ab 4:00) </a:t>
            </a:r>
          </a:p>
          <a:p>
            <a:r>
              <a:rPr lang="de-DE" dirty="0">
                <a:hlinkClick r:id="rId3"/>
              </a:rPr>
              <a:t>http://www.youtube.com/watch?v=SEWLjx2cXWs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Filme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7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Gesellschaftliches Umfeld</a:t>
            </a:r>
            <a:endParaRPr lang="en-US" b="1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97823"/>
            <a:ext cx="3222694" cy="2215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536504" cy="2393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33811"/>
            <a:ext cx="4968282" cy="368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7491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Mode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460851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408953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821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101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Tanz</a:t>
            </a:r>
            <a:r>
              <a:rPr lang="en-US" dirty="0"/>
              <a:t>, Film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US" sz="2000" dirty="0"/>
              <a:t>Fred </a:t>
            </a:r>
            <a:r>
              <a:rPr lang="en-US" sz="2000" dirty="0" err="1" smtClean="0"/>
              <a:t>Astair</a:t>
            </a:r>
            <a:r>
              <a:rPr lang="en-US" sz="2000" dirty="0"/>
              <a:t> </a:t>
            </a:r>
            <a:r>
              <a:rPr lang="en-US" sz="2000" dirty="0" smtClean="0"/>
              <a:t>Ginger Rogers</a:t>
            </a:r>
          </a:p>
          <a:p>
            <a:r>
              <a:rPr lang="en-US" sz="2000" dirty="0" err="1" smtClean="0"/>
              <a:t>StepTanz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764682"/>
            <a:ext cx="2792167" cy="295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4953000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544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en-US" dirty="0"/>
              <a:t>Swing Time</a:t>
            </a:r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www.youtube.com/watch?v=b_usa_VQLGs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r>
              <a:rPr lang="en-US" dirty="0"/>
              <a:t>Fred </a:t>
            </a:r>
            <a:r>
              <a:rPr lang="en-US" dirty="0" err="1"/>
              <a:t>Astair</a:t>
            </a:r>
            <a:r>
              <a:rPr lang="en-US" dirty="0"/>
              <a:t> and Ginger Rogers </a:t>
            </a:r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http://www.youtube.com/watch?v=mxPgplMujzQ</a:t>
            </a:r>
            <a:endParaRPr lang="en-US" sz="2000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I’m </a:t>
            </a:r>
            <a:r>
              <a:rPr lang="en-US" dirty="0"/>
              <a:t>Singing in the Rain</a:t>
            </a:r>
          </a:p>
          <a:p>
            <a:pPr marL="0" indent="0">
              <a:buNone/>
            </a:pP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www.youtube.com/watch?v=D1ZYhVpdXbQ</a:t>
            </a:r>
            <a:endParaRPr lang="en-US" sz="2000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29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Persönlicher Bezug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Mir gefällt diese Musik, weil ich selber in einer Big-Band spiele</a:t>
            </a:r>
          </a:p>
          <a:p>
            <a:r>
              <a:rPr lang="de-CH" dirty="0" smtClean="0"/>
              <a:t>Ich finde sie vielfältig, anspruchsvoll und schön.</a:t>
            </a:r>
          </a:p>
          <a:p>
            <a:endParaRPr lang="de-CH" dirty="0" smtClean="0"/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http://</a:t>
            </a:r>
            <a:r>
              <a:rPr lang="en-US" sz="2000" dirty="0" smtClean="0">
                <a:hlinkClick r:id="rId2"/>
              </a:rPr>
              <a:t>thecolorofjazz.ch/band.html</a:t>
            </a:r>
            <a:endParaRPr lang="en-US" sz="2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109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Quiz</a:t>
            </a:r>
            <a:endParaRPr lang="en-US" b="1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Du hörst 10 Musikbeispiele</a:t>
            </a:r>
            <a:r>
              <a:rPr lang="en-US" smtClean="0"/>
              <a:t>.  Welche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 Swing ?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2131763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b="1" dirty="0" smtClean="0"/>
              <a:t>Entstehung, frühere Stile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410445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9320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16624"/>
          </a:xfrm>
        </p:spPr>
        <p:txBody>
          <a:bodyPr>
            <a:normAutofit fontScale="77500" lnSpcReduction="20000"/>
          </a:bodyPr>
          <a:lstStyle/>
          <a:p>
            <a:r>
              <a:rPr lang="de-CH" b="1" u="sng" dirty="0" smtClean="0"/>
              <a:t>Ragtime</a:t>
            </a:r>
          </a:p>
          <a:p>
            <a:pPr lvl="1"/>
            <a:r>
              <a:rPr lang="de-CH" dirty="0" smtClean="0"/>
              <a:t>Klavier-Stil um 1900, Bar-Musik</a:t>
            </a:r>
          </a:p>
          <a:p>
            <a:pPr lvl="1"/>
            <a:r>
              <a:rPr lang="de-CH" dirty="0" smtClean="0"/>
              <a:t>schnelle, synkopische Tanzmusik</a:t>
            </a:r>
            <a:endParaRPr lang="de-CH" dirty="0"/>
          </a:p>
          <a:p>
            <a:pPr lvl="1"/>
            <a:r>
              <a:rPr lang="de-CH" dirty="0" smtClean="0"/>
              <a:t>Scott Joplin</a:t>
            </a:r>
          </a:p>
          <a:p>
            <a:pPr marL="457200" lvl="1" indent="0">
              <a:buNone/>
            </a:pPr>
            <a:r>
              <a:rPr lang="en-US" sz="2000" dirty="0" smtClean="0">
                <a:hlinkClick r:id="rId2"/>
              </a:rPr>
              <a:t>http://www.youtube.com/watch?v=KCToGv-lO7c</a:t>
            </a:r>
          </a:p>
          <a:p>
            <a:pPr marL="457200" lvl="1" indent="0">
              <a:buNone/>
            </a:pPr>
            <a:endParaRPr lang="de-CH" sz="2000" dirty="0" smtClean="0">
              <a:hlinkClick r:id="rId2"/>
            </a:endParaRPr>
          </a:p>
          <a:p>
            <a:pPr marL="457200" lvl="1" indent="0">
              <a:buNone/>
            </a:pPr>
            <a:endParaRPr lang="en-US" sz="2000" dirty="0" smtClean="0">
              <a:hlinkClick r:id="rId2"/>
            </a:endParaRPr>
          </a:p>
          <a:p>
            <a:r>
              <a:rPr lang="de-CH" b="1" u="sng" dirty="0" smtClean="0"/>
              <a:t>New Orleans Jazz</a:t>
            </a:r>
            <a:r>
              <a:rPr lang="de-CH" sz="2800" dirty="0" smtClean="0"/>
              <a:t>	</a:t>
            </a:r>
          </a:p>
          <a:p>
            <a:pPr lvl="1"/>
            <a:r>
              <a:rPr lang="de-CH" dirty="0" smtClean="0"/>
              <a:t>um 1910 in New Orleans</a:t>
            </a:r>
            <a:endParaRPr lang="de-CH" dirty="0"/>
          </a:p>
          <a:p>
            <a:pPr lvl="1"/>
            <a:r>
              <a:rPr lang="de-CH" sz="2800" dirty="0" smtClean="0"/>
              <a:t>Afroamerikaner</a:t>
            </a:r>
            <a:endParaRPr lang="de-CH" dirty="0"/>
          </a:p>
          <a:p>
            <a:pPr lvl="1"/>
            <a:r>
              <a:rPr lang="de-CH" sz="2800" dirty="0" smtClean="0"/>
              <a:t>Raue Tanzmusik</a:t>
            </a:r>
          </a:p>
          <a:p>
            <a:pPr lvl="1"/>
            <a:r>
              <a:rPr lang="de-CH" sz="2800" dirty="0" smtClean="0"/>
              <a:t>Siebenköpfige Band : </a:t>
            </a:r>
          </a:p>
          <a:p>
            <a:pPr marL="0" indent="0">
              <a:buNone/>
            </a:pPr>
            <a:r>
              <a:rPr lang="de-CH" sz="2000" dirty="0" smtClean="0"/>
              <a:t>	Trompete, Klarinette, Posaune, Gitarre, Schlagzeug, Bass, Klavier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dirty="0" smtClean="0"/>
              <a:t>Louis Armstrong:</a:t>
            </a:r>
          </a:p>
          <a:p>
            <a:pPr marL="0" indent="0">
              <a:buNone/>
            </a:pPr>
            <a:r>
              <a:rPr lang="de-CH" sz="2000" dirty="0" smtClean="0">
                <a:hlinkClick r:id="rId3"/>
              </a:rPr>
              <a:t>http</a:t>
            </a:r>
            <a:r>
              <a:rPr lang="de-CH" sz="2000" dirty="0">
                <a:hlinkClick r:id="rId3"/>
              </a:rPr>
              <a:t>://</a:t>
            </a:r>
            <a:r>
              <a:rPr lang="de-CH" sz="2000" dirty="0" smtClean="0">
                <a:hlinkClick r:id="rId3"/>
              </a:rPr>
              <a:t>www.youtube.com/watch?v=SdYV6Ist6AA&amp;list=PL5C7F7610A60D2536</a:t>
            </a:r>
            <a:endParaRPr lang="de-CH" sz="2000" dirty="0" smtClean="0"/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sz="2000" dirty="0" smtClean="0"/>
              <a:t>Louis Armstrong </a:t>
            </a:r>
            <a:r>
              <a:rPr lang="de-CH" sz="2000" dirty="0" err="1" smtClean="0"/>
              <a:t>and</a:t>
            </a:r>
            <a:r>
              <a:rPr lang="de-CH" sz="2000" dirty="0" smtClean="0"/>
              <a:t> Ella Fitzgerald</a:t>
            </a:r>
          </a:p>
          <a:p>
            <a:pPr marL="0" indent="0">
              <a:buNone/>
            </a:pPr>
            <a:r>
              <a:rPr lang="de-CH" sz="2000" dirty="0">
                <a:hlinkClick r:id="rId4"/>
              </a:rPr>
              <a:t>http://www.youtube.com/watch?v=OtG9CnMtzZk&amp;list=RD02OFl97eZbruc</a:t>
            </a:r>
            <a:endParaRPr lang="de-CH" sz="2000" dirty="0" smtClean="0"/>
          </a:p>
        </p:txBody>
      </p:sp>
    </p:spTree>
    <p:extLst>
      <p:ext uri="{BB962C8B-B14F-4D97-AF65-F5344CB8AC3E}">
        <p14:creationId xmlns:p14="http://schemas.microsoft.com/office/powerpoint/2010/main" val="3099484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r>
              <a:rPr lang="de-CH" b="1" u="sng" dirty="0" smtClean="0"/>
              <a:t>Dixieland</a:t>
            </a:r>
          </a:p>
          <a:p>
            <a:pPr lvl="1"/>
            <a:r>
              <a:rPr lang="de-CH" sz="2400" dirty="0" smtClean="0"/>
              <a:t>Weiterentwicklung des New </a:t>
            </a:r>
            <a:r>
              <a:rPr lang="de-CH" sz="2400" dirty="0" err="1" smtClean="0"/>
              <a:t>Orelans</a:t>
            </a:r>
            <a:r>
              <a:rPr lang="de-CH" sz="2400" dirty="0" smtClean="0"/>
              <a:t> Jazz durch </a:t>
            </a:r>
            <a:r>
              <a:rPr lang="de-CH" sz="2400" dirty="0"/>
              <a:t>w</a:t>
            </a:r>
            <a:r>
              <a:rPr lang="de-CH" sz="2400" dirty="0" smtClean="0"/>
              <a:t>eisse Musiker</a:t>
            </a:r>
          </a:p>
          <a:p>
            <a:pPr lvl="1"/>
            <a:r>
              <a:rPr lang="de-CH" sz="2400" dirty="0" smtClean="0"/>
              <a:t>Banjo</a:t>
            </a:r>
            <a:r>
              <a:rPr lang="de-CH" sz="2400" dirty="0"/>
              <a:t>, Tuba, Sousaphon kommen </a:t>
            </a:r>
            <a:r>
              <a:rPr lang="de-CH" sz="2400" dirty="0" smtClean="0"/>
              <a:t>hinzu</a:t>
            </a:r>
          </a:p>
          <a:p>
            <a:pPr lvl="1"/>
            <a:r>
              <a:rPr lang="de-CH" sz="2400" dirty="0" smtClean="0"/>
              <a:t>Musik wird reiner und glatter, weniger «</a:t>
            </a:r>
            <a:r>
              <a:rPr lang="de-CH" sz="2400" dirty="0" err="1" smtClean="0"/>
              <a:t>Dirty</a:t>
            </a:r>
            <a:r>
              <a:rPr lang="de-CH" sz="2400" dirty="0" smtClean="0"/>
              <a:t> Tones»</a:t>
            </a:r>
          </a:p>
          <a:p>
            <a:pPr lvl="1"/>
            <a:r>
              <a:rPr lang="de-CH" sz="2400" dirty="0" smtClean="0"/>
              <a:t>tönt wie Marschmusik</a:t>
            </a:r>
          </a:p>
          <a:p>
            <a:pPr lvl="1"/>
            <a:r>
              <a:rPr lang="de-CH" sz="2400" dirty="0" err="1" smtClean="0"/>
              <a:t>Kolletkiv</a:t>
            </a:r>
            <a:r>
              <a:rPr lang="de-CH" sz="2400" dirty="0" smtClean="0"/>
              <a:t>-Improvisation</a:t>
            </a:r>
          </a:p>
          <a:p>
            <a:pPr marL="457200" lvl="1" indent="0">
              <a:buNone/>
            </a:pPr>
            <a:endParaRPr lang="de-CH" sz="2400" dirty="0" smtClean="0"/>
          </a:p>
          <a:p>
            <a:pPr marL="0" indent="0">
              <a:buNone/>
            </a:pPr>
            <a:r>
              <a:rPr lang="de-CH" sz="2400" dirty="0" smtClean="0"/>
              <a:t>Tiger Rag</a:t>
            </a:r>
            <a:endParaRPr lang="de-CH" sz="2400" dirty="0"/>
          </a:p>
          <a:p>
            <a:pPr marL="0" indent="0">
              <a:buNone/>
            </a:pPr>
            <a:r>
              <a:rPr lang="de-CH" sz="1800" dirty="0" smtClean="0">
                <a:hlinkClick r:id="rId2"/>
              </a:rPr>
              <a:t>http</a:t>
            </a:r>
            <a:r>
              <a:rPr lang="de-CH" sz="1800" dirty="0">
                <a:hlinkClick r:id="rId2"/>
              </a:rPr>
              <a:t>://</a:t>
            </a:r>
            <a:r>
              <a:rPr lang="de-CH" sz="1800" dirty="0" smtClean="0">
                <a:hlinkClick r:id="rId2"/>
              </a:rPr>
              <a:t>www.youtube.com/watch?v=o8vbGdC7r7Q</a:t>
            </a:r>
            <a:endParaRPr lang="de-CH" sz="1800" dirty="0" smtClean="0"/>
          </a:p>
          <a:p>
            <a:pPr marL="0" indent="0">
              <a:buNone/>
            </a:pPr>
            <a:endParaRPr lang="de-CH" sz="1800" dirty="0" smtClean="0"/>
          </a:p>
          <a:p>
            <a:pPr marL="0" indent="0">
              <a:buNone/>
            </a:pPr>
            <a:r>
              <a:rPr lang="de-CH" sz="1900" dirty="0" smtClean="0"/>
              <a:t>Dixieland Neu</a:t>
            </a:r>
          </a:p>
          <a:p>
            <a:pPr marL="0" indent="0">
              <a:buNone/>
            </a:pPr>
            <a:r>
              <a:rPr lang="de-CH" sz="1800" dirty="0" smtClean="0">
                <a:hlinkClick r:id="rId3"/>
              </a:rPr>
              <a:t>http</a:t>
            </a:r>
            <a:r>
              <a:rPr lang="de-CH" sz="1800" dirty="0">
                <a:hlinkClick r:id="rId3"/>
              </a:rPr>
              <a:t>://</a:t>
            </a:r>
            <a:r>
              <a:rPr lang="de-CH" sz="1800" dirty="0" smtClean="0">
                <a:hlinkClick r:id="rId3"/>
              </a:rPr>
              <a:t>www.youtube.com/watch?v=0AfYj24063s</a:t>
            </a:r>
            <a:endParaRPr lang="de-CH" sz="1800" dirty="0" smtClean="0"/>
          </a:p>
          <a:p>
            <a:pPr marL="0" indent="0">
              <a:buNone/>
            </a:pPr>
            <a:endParaRPr lang="de-CH" sz="1800" dirty="0"/>
          </a:p>
          <a:p>
            <a:pPr marL="0" indent="0">
              <a:buNone/>
            </a:pPr>
            <a:r>
              <a:rPr lang="de-CH" sz="1900" dirty="0" smtClean="0"/>
              <a:t>Tanz «</a:t>
            </a:r>
            <a:r>
              <a:rPr lang="de-CH" sz="1900" dirty="0" err="1" smtClean="0"/>
              <a:t>Charlston</a:t>
            </a:r>
            <a:r>
              <a:rPr lang="de-CH" sz="1900" dirty="0" smtClean="0"/>
              <a:t>»</a:t>
            </a:r>
          </a:p>
          <a:p>
            <a:pPr marL="0" indent="0">
              <a:buNone/>
            </a:pPr>
            <a:r>
              <a:rPr lang="de-CH" sz="1800" dirty="0" smtClean="0">
                <a:hlinkClick r:id="rId4"/>
              </a:rPr>
              <a:t>http</a:t>
            </a:r>
            <a:r>
              <a:rPr lang="de-CH" sz="1800" dirty="0">
                <a:hlinkClick r:id="rId4"/>
              </a:rPr>
              <a:t>://www.youtube.com/watch?v=s58iTzznkp0</a:t>
            </a:r>
            <a:endParaRPr lang="de-CH" sz="1800" dirty="0" smtClean="0"/>
          </a:p>
        </p:txBody>
      </p:sp>
    </p:spTree>
    <p:extLst>
      <p:ext uri="{BB962C8B-B14F-4D97-AF65-F5344CB8AC3E}">
        <p14:creationId xmlns:p14="http://schemas.microsoft.com/office/powerpoint/2010/main" val="16860544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de-CH" b="1" dirty="0" smtClean="0"/>
              <a:t>Verbreitung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de-CH" dirty="0" smtClean="0"/>
              <a:t>Ursprünglich New Orleans und Chicago (USA)</a:t>
            </a:r>
          </a:p>
          <a:p>
            <a:r>
              <a:rPr lang="de-CH" dirty="0" smtClean="0"/>
              <a:t>Rasche Verbreitung durch Radio</a:t>
            </a:r>
          </a:p>
          <a:p>
            <a:r>
              <a:rPr lang="de-CH" dirty="0" smtClean="0"/>
              <a:t>Bald auch in Europa</a:t>
            </a:r>
          </a:p>
          <a:p>
            <a:r>
              <a:rPr lang="de-CH" dirty="0" smtClean="0"/>
              <a:t>Nach 2. Weltkrieg v.a. in Deutschland und </a:t>
            </a:r>
            <a:r>
              <a:rPr lang="de-CH" dirty="0" err="1" smtClean="0"/>
              <a:t>Oesterreich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5725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7901946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8517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b="1" dirty="0" smtClean="0"/>
              <a:t>Charakteristische Merkmale: </a:t>
            </a:r>
            <a:br>
              <a:rPr lang="de-CH" b="1" dirty="0" smtClean="0"/>
            </a:br>
            <a:r>
              <a:rPr lang="de-CH" b="1" dirty="0" smtClean="0"/>
              <a:t>die Big-Band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de-DE" sz="3800" dirty="0" smtClean="0"/>
              <a:t>Eng verknüpft mit Musikstil „Swing“ ist die „Big-Band“</a:t>
            </a:r>
          </a:p>
          <a:p>
            <a:r>
              <a:rPr lang="de-DE" dirty="0" smtClean="0"/>
              <a:t>17 </a:t>
            </a:r>
            <a:r>
              <a:rPr lang="de-DE" dirty="0"/>
              <a:t>Musiker </a:t>
            </a:r>
            <a:r>
              <a:rPr lang="de-DE" dirty="0" smtClean="0"/>
              <a:t>+ Bandleader</a:t>
            </a:r>
          </a:p>
          <a:p>
            <a:r>
              <a:rPr lang="de-DE" dirty="0" smtClean="0"/>
              <a:t>Wird unterteilt </a:t>
            </a:r>
            <a:r>
              <a:rPr lang="de-DE" dirty="0"/>
              <a:t>i</a:t>
            </a:r>
            <a:r>
              <a:rPr lang="de-DE" dirty="0" smtClean="0"/>
              <a:t>n drei </a:t>
            </a:r>
            <a:r>
              <a:rPr lang="de-DE" dirty="0"/>
              <a:t>Sektionen bzw. Gruppen:</a:t>
            </a:r>
          </a:p>
          <a:p>
            <a:pPr lvl="1"/>
            <a:r>
              <a:rPr lang="de-DE" dirty="0" smtClean="0"/>
              <a:t>Die </a:t>
            </a:r>
            <a:r>
              <a:rPr lang="de-DE" dirty="0"/>
              <a:t>Reed- oder Holzsektion </a:t>
            </a:r>
            <a:r>
              <a:rPr lang="de-DE" dirty="0" smtClean="0"/>
              <a:t>= 4 Saxophone</a:t>
            </a:r>
          </a:p>
          <a:p>
            <a:pPr lvl="1"/>
            <a:r>
              <a:rPr lang="de-DE" dirty="0" smtClean="0"/>
              <a:t>Die </a:t>
            </a:r>
            <a:r>
              <a:rPr lang="de-DE" dirty="0"/>
              <a:t>Brass- oder Blechsektion </a:t>
            </a:r>
            <a:r>
              <a:rPr lang="de-DE" dirty="0" smtClean="0"/>
              <a:t>= 4 Trompeten und 4 Posaunen </a:t>
            </a:r>
          </a:p>
          <a:p>
            <a:pPr lvl="1"/>
            <a:r>
              <a:rPr lang="de-DE" dirty="0" smtClean="0"/>
              <a:t>Die </a:t>
            </a:r>
            <a:r>
              <a:rPr lang="de-DE" dirty="0"/>
              <a:t>Rhythmusgruppe ist als „Motor“ der Band zu verstehen: </a:t>
            </a:r>
            <a:r>
              <a:rPr lang="de-DE" dirty="0" smtClean="0"/>
              <a:t>Klavier, Bass, Schlagzeug </a:t>
            </a:r>
            <a:r>
              <a:rPr lang="de-DE" dirty="0"/>
              <a:t>und </a:t>
            </a:r>
            <a:r>
              <a:rPr lang="de-DE" dirty="0" smtClean="0"/>
              <a:t>z.T. Gitarre </a:t>
            </a:r>
          </a:p>
          <a:p>
            <a:r>
              <a:rPr lang="de-DE" dirty="0" smtClean="0"/>
              <a:t>(alte New-Orleans-Jazzband: Banjo, Kontrabass </a:t>
            </a:r>
            <a:r>
              <a:rPr lang="de-DE" dirty="0" err="1" smtClean="0"/>
              <a:t>bzw</a:t>
            </a:r>
            <a:r>
              <a:rPr lang="de-DE" dirty="0" smtClean="0"/>
              <a:t>, Sousaphon) ersetzt.</a:t>
            </a:r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endParaRPr lang="en-US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95536" y="47667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21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462067"/>
          </a:xfrm>
        </p:spPr>
        <p:txBody>
          <a:bodyPr>
            <a:normAutofit fontScale="92500" lnSpcReduction="10000"/>
          </a:bodyPr>
          <a:lstStyle/>
          <a:p>
            <a:r>
              <a:rPr lang="de-DE" dirty="0"/>
              <a:t>Spezielle Phrasierung </a:t>
            </a:r>
            <a:r>
              <a:rPr lang="de-DE" dirty="0" smtClean="0"/>
              <a:t> der </a:t>
            </a:r>
            <a:r>
              <a:rPr lang="de-DE" dirty="0"/>
              <a:t>8-tel Noten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  <a:p>
            <a:r>
              <a:rPr lang="en-US" dirty="0" err="1"/>
              <a:t>Häufig</a:t>
            </a:r>
            <a:r>
              <a:rPr lang="en-US" dirty="0"/>
              <a:t> </a:t>
            </a:r>
            <a:r>
              <a:rPr lang="en-US" dirty="0" err="1"/>
              <a:t>aufgeteilte</a:t>
            </a:r>
            <a:r>
              <a:rPr lang="en-US" dirty="0"/>
              <a:t> </a:t>
            </a:r>
            <a:r>
              <a:rPr lang="en-US" dirty="0" err="1" smtClean="0"/>
              <a:t>Funktionen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Saxophone </a:t>
            </a:r>
            <a:r>
              <a:rPr lang="en-US" dirty="0"/>
              <a:t>= </a:t>
            </a:r>
            <a:r>
              <a:rPr lang="en-US" dirty="0" err="1" smtClean="0"/>
              <a:t>Melodie</a:t>
            </a:r>
            <a:endParaRPr lang="en-US" dirty="0" smtClean="0"/>
          </a:p>
          <a:p>
            <a:pPr lvl="1"/>
            <a:r>
              <a:rPr lang="en-US" dirty="0" err="1" smtClean="0"/>
              <a:t>Posaunen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 smtClean="0"/>
              <a:t>Harmonien</a:t>
            </a:r>
            <a:endParaRPr lang="en-US" dirty="0" smtClean="0"/>
          </a:p>
          <a:p>
            <a:pPr lvl="1"/>
            <a:r>
              <a:rPr lang="en-US" dirty="0" err="1" smtClean="0"/>
              <a:t>Trompeten</a:t>
            </a:r>
            <a:r>
              <a:rPr lang="en-US" dirty="0" smtClean="0"/>
              <a:t> </a:t>
            </a:r>
            <a:r>
              <a:rPr lang="en-US" dirty="0"/>
              <a:t>Solos und  Shouts (= </a:t>
            </a:r>
            <a:r>
              <a:rPr lang="en-US" dirty="0" err="1"/>
              <a:t>kurze</a:t>
            </a:r>
            <a:r>
              <a:rPr lang="en-US" dirty="0"/>
              <a:t>, </a:t>
            </a:r>
            <a:r>
              <a:rPr lang="en-US" dirty="0" err="1" smtClean="0"/>
              <a:t>rhythmische</a:t>
            </a:r>
            <a:r>
              <a:rPr lang="en-US" dirty="0" smtClean="0"/>
              <a:t> </a:t>
            </a:r>
            <a:r>
              <a:rPr lang="en-US" dirty="0" err="1"/>
              <a:t>Einwürfe</a:t>
            </a:r>
            <a:r>
              <a:rPr lang="en-US" dirty="0"/>
              <a:t>, die </a:t>
            </a:r>
            <a:r>
              <a:rPr lang="en-US" dirty="0" err="1"/>
              <a:t>zusammen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</a:t>
            </a:r>
            <a:r>
              <a:rPr lang="en-US" dirty="0" err="1" smtClean="0"/>
              <a:t>Schlagzeug</a:t>
            </a:r>
            <a:r>
              <a:rPr lang="en-US" dirty="0" smtClean="0"/>
              <a:t> </a:t>
            </a:r>
            <a:r>
              <a:rPr lang="en-US" dirty="0" err="1"/>
              <a:t>einen</a:t>
            </a:r>
            <a:r>
              <a:rPr lang="en-US" dirty="0"/>
              <a:t> </a:t>
            </a:r>
            <a:r>
              <a:rPr lang="en-US" dirty="0" err="1"/>
              <a:t>Teil</a:t>
            </a:r>
            <a:r>
              <a:rPr lang="en-US" dirty="0"/>
              <a:t> des </a:t>
            </a:r>
            <a:r>
              <a:rPr lang="en-US" dirty="0" err="1"/>
              <a:t>Bigbandgrooves</a:t>
            </a:r>
            <a:r>
              <a:rPr lang="en-US" dirty="0"/>
              <a:t> </a:t>
            </a:r>
            <a:r>
              <a:rPr lang="en-US" dirty="0" err="1" smtClean="0"/>
              <a:t>ausmachen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395536" y="47667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83684"/>
            <a:ext cx="5544616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212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smtClean="0"/>
              <a:t>Die Instrumente im Swing</a:t>
            </a:r>
            <a:endParaRPr lang="en-US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539552" y="1340768"/>
            <a:ext cx="8229600" cy="5400600"/>
          </a:xfrm>
        </p:spPr>
        <p:txBody>
          <a:bodyPr>
            <a:normAutofit fontScale="70000" lnSpcReduction="20000"/>
          </a:bodyPr>
          <a:lstStyle/>
          <a:p>
            <a:r>
              <a:rPr lang="en-US" sz="4100" dirty="0" err="1" smtClean="0"/>
              <a:t>Saxophon</a:t>
            </a:r>
            <a:r>
              <a:rPr lang="en-US" sz="4100" dirty="0" smtClean="0"/>
              <a:t>-Section:</a:t>
            </a:r>
          </a:p>
          <a:p>
            <a:pPr marL="0" indent="0">
              <a:buNone/>
            </a:pPr>
            <a:r>
              <a:rPr lang="en-US" sz="2600" dirty="0" smtClean="0">
                <a:hlinkClick r:id="rId2"/>
              </a:rPr>
              <a:t>http://www.youtube.com/watch?v=_yddOLAkm2</a:t>
            </a:r>
            <a:endParaRPr lang="en-US" sz="2600" dirty="0" smtClean="0">
              <a:hlinkClick r:id="rId3"/>
            </a:endParaRPr>
          </a:p>
          <a:p>
            <a:endParaRPr lang="en-US" sz="4100" dirty="0" smtClean="0"/>
          </a:p>
          <a:p>
            <a:r>
              <a:rPr lang="en-US" sz="4100" dirty="0" err="1" smtClean="0"/>
              <a:t>Trompeten</a:t>
            </a:r>
            <a:r>
              <a:rPr lang="en-US" sz="4100" dirty="0" smtClean="0"/>
              <a:t>-Section:</a:t>
            </a:r>
            <a:endParaRPr lang="en-US" sz="4100" dirty="0" smtClean="0">
              <a:hlinkClick r:id="rId3"/>
            </a:endParaRPr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http://www.youtube.com/watch?v=6Xj5mbXn_uI</a:t>
            </a:r>
            <a:endParaRPr lang="en-US" sz="2000" dirty="0" smtClean="0"/>
          </a:p>
          <a:p>
            <a:endParaRPr lang="en-US" sz="4100" dirty="0" smtClean="0"/>
          </a:p>
          <a:p>
            <a:r>
              <a:rPr lang="en-US" sz="4100" dirty="0" err="1" smtClean="0"/>
              <a:t>Posaunen</a:t>
            </a:r>
            <a:r>
              <a:rPr lang="en-US" sz="4100" dirty="0" smtClean="0"/>
              <a:t>-Section: </a:t>
            </a:r>
          </a:p>
          <a:p>
            <a:pPr marL="0" indent="0">
              <a:buNone/>
            </a:pPr>
            <a:r>
              <a:rPr lang="en-US" sz="2600" dirty="0" smtClean="0">
                <a:hlinkClick r:id="rId4"/>
              </a:rPr>
              <a:t>http://www.youtube.com/watch?v=6ENv-rZagHQ</a:t>
            </a:r>
            <a:endParaRPr lang="en-US" sz="2600" dirty="0"/>
          </a:p>
          <a:p>
            <a:pPr marL="0" indent="0">
              <a:buNone/>
            </a:pPr>
            <a:endParaRPr lang="en-US" sz="2600" dirty="0" smtClean="0"/>
          </a:p>
          <a:p>
            <a:r>
              <a:rPr lang="de-CH" sz="4400" dirty="0" err="1" smtClean="0"/>
              <a:t>Rhythm-Section</a:t>
            </a:r>
            <a:endParaRPr lang="de-CH" sz="4400" dirty="0" smtClean="0"/>
          </a:p>
          <a:p>
            <a:pPr marL="0" indent="0">
              <a:buNone/>
            </a:pPr>
            <a:r>
              <a:rPr lang="en-US" sz="2600" dirty="0">
                <a:hlinkClick r:id="rId5"/>
              </a:rPr>
              <a:t>http://</a:t>
            </a:r>
            <a:r>
              <a:rPr lang="en-US" sz="2600" dirty="0" smtClean="0">
                <a:hlinkClick r:id="rId5"/>
              </a:rPr>
              <a:t>www.youtube.com/watch?v=qgxuq5CcSvk</a:t>
            </a:r>
            <a:endParaRPr lang="en-US" sz="2600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de-CH" sz="3800" dirty="0" smtClean="0"/>
              <a:t>All </a:t>
            </a:r>
            <a:r>
              <a:rPr lang="de-CH" sz="3800" dirty="0" err="1" smtClean="0"/>
              <a:t>Sections</a:t>
            </a:r>
            <a:endParaRPr lang="en-US" sz="3800" dirty="0"/>
          </a:p>
          <a:p>
            <a:pPr marL="0" indent="0">
              <a:buNone/>
            </a:pPr>
            <a:r>
              <a:rPr lang="en-US" sz="2900" dirty="0" smtClean="0">
                <a:hlinkClick r:id="rId6"/>
              </a:rPr>
              <a:t>http://www.youtube.com/watch?v=PUXiLpLox2s</a:t>
            </a:r>
            <a:endParaRPr lang="en-US" sz="2900" dirty="0" smtClean="0"/>
          </a:p>
        </p:txBody>
      </p:sp>
    </p:spTree>
    <p:extLst>
      <p:ext uri="{BB962C8B-B14F-4D97-AF65-F5344CB8AC3E}">
        <p14:creationId xmlns:p14="http://schemas.microsoft.com/office/powerpoint/2010/main" val="2207909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</Words>
  <Application>Microsoft Macintosh PowerPoint</Application>
  <PresentationFormat>Bildschirmpräsentation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Larissa</vt:lpstr>
      <vt:lpstr>Swing</vt:lpstr>
      <vt:lpstr>Entstehung, frühere Stile</vt:lpstr>
      <vt:lpstr>PowerPoint-Präsentation</vt:lpstr>
      <vt:lpstr>PowerPoint-Präsentation</vt:lpstr>
      <vt:lpstr>Verbreitung</vt:lpstr>
      <vt:lpstr>PowerPoint-Präsentation</vt:lpstr>
      <vt:lpstr>Charakteristische Merkmale:  die Big-Band</vt:lpstr>
      <vt:lpstr>PowerPoint-Präsentation</vt:lpstr>
      <vt:lpstr>Die Instrumente im Swing</vt:lpstr>
      <vt:lpstr>Wichtige Vertreter</vt:lpstr>
      <vt:lpstr>Filme</vt:lpstr>
      <vt:lpstr>Gesellschaftliches Umfeld</vt:lpstr>
      <vt:lpstr>Mode</vt:lpstr>
      <vt:lpstr>  Tanz, Film   </vt:lpstr>
      <vt:lpstr>PowerPoint-Präsentation</vt:lpstr>
      <vt:lpstr>Persönlicher Bezug</vt:lpstr>
      <vt:lpstr>Quiz</vt:lpstr>
    </vt:vector>
  </TitlesOfParts>
  <Company>Sekundarschule Wetzikon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Swing</dc:title>
  <dc:creator>Martin Franks</dc:creator>
  <cp:lastModifiedBy>martin franks</cp:lastModifiedBy>
  <cp:revision>34</cp:revision>
  <dcterms:created xsi:type="dcterms:W3CDTF">2013-10-03T09:22:13Z</dcterms:created>
  <dcterms:modified xsi:type="dcterms:W3CDTF">2013-11-14T18:24:58Z</dcterms:modified>
</cp:coreProperties>
</file>