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73" r:id="rId3"/>
    <p:sldId id="258" r:id="rId4"/>
    <p:sldId id="259" r:id="rId5"/>
    <p:sldId id="261" r:id="rId6"/>
    <p:sldId id="278" r:id="rId7"/>
    <p:sldId id="260" r:id="rId8"/>
    <p:sldId id="277" r:id="rId9"/>
    <p:sldId id="265" r:id="rId10"/>
    <p:sldId id="264" r:id="rId11"/>
    <p:sldId id="274" r:id="rId12"/>
    <p:sldId id="266" r:id="rId13"/>
    <p:sldId id="268" r:id="rId14"/>
    <p:sldId id="276" r:id="rId15"/>
    <p:sldId id="269" r:id="rId16"/>
    <p:sldId id="267" r:id="rId17"/>
    <p:sldId id="275" r:id="rId18"/>
    <p:sldId id="257" r:id="rId19"/>
    <p:sldId id="263" r:id="rId20"/>
    <p:sldId id="271" r:id="rId21"/>
    <p:sldId id="272" r:id="rId22"/>
    <p:sldId id="279" r:id="rId2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53"/>
  </p:normalViewPr>
  <p:slideViewPr>
    <p:cSldViewPr>
      <p:cViewPr>
        <p:scale>
          <a:sx n="70" d="100"/>
          <a:sy n="70" d="100"/>
        </p:scale>
        <p:origin x="1640" y="1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00EC1-9A2B-40B8-A660-16D3A5C65A4C}" type="datetimeFigureOut">
              <a:rPr lang="en-US" smtClean="0"/>
              <a:t>5/27/17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3F068-B497-4CA9-9E58-D29FCEC28F6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333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2756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23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793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1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378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3524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667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7694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53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2711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894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D23D5-1DB5-4CE3-9825-85FABFCCA43E}" type="datetimeFigureOut">
              <a:rPr lang="de-DE" smtClean="0"/>
              <a:t>27.05.17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AA9CA-EB91-4202-9FA9-968AB3969F2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821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vFZzY_01SPk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Cp81vwuyVb0" TargetMode="External"/><Relationship Id="rId3" Type="http://schemas.openxmlformats.org/officeDocument/2006/relationships/hyperlink" Target="http://www.youtube.com/watch?v=kpkIPZlqw7M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Relationship Id="rId3" Type="http://schemas.openxmlformats.org/officeDocument/2006/relationships/hyperlink" Target="http://www.youtube.com/watch?v=kpkIPZlqw7M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9oz66xHeaaM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TZUsbxsGJEc" TargetMode="External"/><Relationship Id="rId3" Type="http://schemas.openxmlformats.org/officeDocument/2006/relationships/hyperlink" Target="http://www.youtube.com/watch?v=YnaSRhMB_qo&amp;feature=fvwrel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cPIox8j_IO0&amp;list=PLD4E39FD50A6A9839" TargetMode="External"/><Relationship Id="rId3" Type="http://schemas.openxmlformats.org/officeDocument/2006/relationships/hyperlink" Target="http://www.youtube.com/watch?v=B5IIU8hHsLc&amp;list=PLD4E39FD50A6A9839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hyperlink" Target="http://www.youtube.com/watch?v=ajSEpNj21Cs&amp;feature=related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hyperlink" Target="http://www.youtube.com/watch?v=ceA1g4mIQiI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1772817"/>
            <a:ext cx="7702624" cy="1827634"/>
          </a:xfrm>
        </p:spPr>
        <p:txBody>
          <a:bodyPr>
            <a:normAutofit fontScale="90000"/>
          </a:bodyPr>
          <a:lstStyle/>
          <a:p>
            <a:r>
              <a:rPr lang="de-CH" sz="6600" b="1" dirty="0" smtClean="0"/>
              <a:t/>
            </a:r>
            <a:br>
              <a:rPr lang="de-CH" sz="6600" b="1" dirty="0" smtClean="0"/>
            </a:br>
            <a:r>
              <a:rPr lang="de-CH" sz="6600" b="1" dirty="0"/>
              <a:t/>
            </a:r>
            <a:br>
              <a:rPr lang="de-CH" sz="6600" b="1" dirty="0"/>
            </a:br>
            <a:endParaRPr lang="de-DE" sz="6600" b="1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59632" y="1052736"/>
            <a:ext cx="6400800" cy="2016224"/>
          </a:xfrm>
        </p:spPr>
        <p:txBody>
          <a:bodyPr>
            <a:normAutofit/>
          </a:bodyPr>
          <a:lstStyle/>
          <a:p>
            <a:r>
              <a:rPr lang="de-CH" sz="5400" b="1" dirty="0" smtClean="0">
                <a:solidFill>
                  <a:schemeClr val="tx1"/>
                </a:solidFill>
              </a:rPr>
              <a:t>Blues- </a:t>
            </a:r>
            <a:r>
              <a:rPr lang="de-CH" sz="5400" b="1" dirty="0" err="1" smtClean="0">
                <a:solidFill>
                  <a:schemeClr val="tx1"/>
                </a:solidFill>
              </a:rPr>
              <a:t>Worksong</a:t>
            </a:r>
            <a:r>
              <a:rPr lang="de-CH" sz="5400" b="1" dirty="0">
                <a:solidFill>
                  <a:schemeClr val="tx1"/>
                </a:solidFill>
              </a:rPr>
              <a:t/>
            </a:r>
            <a:br>
              <a:rPr lang="de-CH" sz="5400" b="1" dirty="0">
                <a:solidFill>
                  <a:schemeClr val="tx1"/>
                </a:solidFill>
              </a:rPr>
            </a:br>
            <a:r>
              <a:rPr lang="de-CH" sz="5400" b="1" dirty="0">
                <a:solidFill>
                  <a:schemeClr val="tx1"/>
                </a:solidFill>
              </a:rPr>
              <a:t>Spiritual - Gospel</a:t>
            </a:r>
            <a:endParaRPr lang="de-DE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5865515"/>
          </a:xfrm>
        </p:spPr>
        <p:txBody>
          <a:bodyPr>
            <a:normAutofit/>
          </a:bodyPr>
          <a:lstStyle/>
          <a:p>
            <a:r>
              <a:rPr lang="de-CH" sz="2400" dirty="0"/>
              <a:t>Der Eisenbahnbau war für die wirtschaftliche Entwicklung der USA sehr </a:t>
            </a:r>
            <a:r>
              <a:rPr lang="de-CH" sz="2400" dirty="0" smtClean="0"/>
              <a:t>wichtig</a:t>
            </a:r>
          </a:p>
          <a:p>
            <a:r>
              <a:rPr lang="de-CH" sz="2400" dirty="0" smtClean="0"/>
              <a:t>In </a:t>
            </a:r>
            <a:r>
              <a:rPr lang="de-CH" sz="2400" dirty="0"/>
              <a:t>der 2. Hälfte des 19. Jahrhunderts wurde das gesamte Land erschlossen. </a:t>
            </a:r>
            <a:endParaRPr lang="de-CH" sz="2400" dirty="0" smtClean="0"/>
          </a:p>
          <a:p>
            <a:r>
              <a:rPr lang="de-CH" sz="2400" dirty="0" smtClean="0"/>
              <a:t>Die </a:t>
            </a:r>
            <a:r>
              <a:rPr lang="de-CH" sz="2400" dirty="0"/>
              <a:t>schwarzen Arbeiter, die die Gleise für die Bahn bauten, sangen während ihrer Arbeit, um die Schläge mit den Hämmern zu koordinieren</a:t>
            </a:r>
            <a:r>
              <a:rPr lang="de-CH" sz="2400" dirty="0" smtClean="0"/>
              <a:t>.</a:t>
            </a:r>
          </a:p>
          <a:p>
            <a:pPr marL="0" indent="0">
              <a:buNone/>
            </a:pPr>
            <a:endParaRPr lang="de-CH" sz="1800" dirty="0" smtClean="0"/>
          </a:p>
          <a:p>
            <a:pPr marL="0" indent="0">
              <a:buNone/>
            </a:pPr>
            <a:r>
              <a:rPr lang="de-CH" sz="2400" dirty="0" err="1" smtClean="0"/>
              <a:t>HammerRing</a:t>
            </a:r>
            <a:r>
              <a:rPr lang="de-CH" sz="2400" dirty="0" smtClean="0"/>
              <a:t>:</a:t>
            </a:r>
          </a:p>
          <a:p>
            <a:r>
              <a:rPr lang="de-CH" sz="2400" dirty="0" smtClean="0">
                <a:hlinkClick r:id="rId2"/>
              </a:rPr>
              <a:t>http://www.youtube.com/watch?v=vFZzY_01SPk</a:t>
            </a:r>
            <a:endParaRPr lang="de-CH" sz="2400" dirty="0" smtClean="0"/>
          </a:p>
          <a:p>
            <a:endParaRPr lang="de-CH" sz="2400" dirty="0" smtClean="0"/>
          </a:p>
          <a:p>
            <a:r>
              <a:rPr lang="de-CH" sz="2400" dirty="0" smtClean="0"/>
              <a:t>Dieser </a:t>
            </a:r>
            <a:r>
              <a:rPr lang="de-CH" sz="2400" dirty="0"/>
              <a:t>Sprechgesang ist einer der Vorläufer des heutigen Hip-Hop</a:t>
            </a:r>
            <a:r>
              <a:rPr lang="de-DE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572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de-CH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99592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63065" y="2730063"/>
            <a:ext cx="2358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dirty="0" smtClean="0"/>
              <a:t>Sklaverei</a:t>
            </a:r>
            <a:endParaRPr lang="de-DE" sz="4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14238" y="182747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Blues</a:t>
            </a:r>
            <a:endParaRPr lang="de-DE" sz="40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558079" y="3717032"/>
            <a:ext cx="212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u="sng" dirty="0" smtClean="0"/>
              <a:t>Spiritual</a:t>
            </a:r>
            <a:endParaRPr lang="de-DE" sz="4000" b="1" u="sng" dirty="0"/>
          </a:p>
        </p:txBody>
      </p:sp>
      <p:sp>
        <p:nvSpPr>
          <p:cNvPr id="10" name="Textfeld 9"/>
          <p:cNvSpPr txBox="1"/>
          <p:nvPr/>
        </p:nvSpPr>
        <p:spPr>
          <a:xfrm rot="10800000" flipH="1" flipV="1">
            <a:off x="3563888" y="1721810"/>
            <a:ext cx="238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err="1" smtClean="0"/>
              <a:t>Worksong</a:t>
            </a:r>
            <a:endParaRPr lang="de-DE" sz="40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6444208" y="3717032"/>
            <a:ext cx="2124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Gospel</a:t>
            </a:r>
            <a:endParaRPr lang="de-DE" sz="4000" b="1" dirty="0"/>
          </a:p>
        </p:txBody>
      </p:sp>
      <p:sp>
        <p:nvSpPr>
          <p:cNvPr id="19" name="Pfeil nach rechts 18"/>
          <p:cNvSpPr/>
          <p:nvPr/>
        </p:nvSpPr>
        <p:spPr>
          <a:xfrm rot="19354933">
            <a:off x="2682046" y="2342322"/>
            <a:ext cx="1038584" cy="360048"/>
          </a:xfrm>
          <a:prstGeom prst="rightArrow">
            <a:avLst>
              <a:gd name="adj1" fmla="val 50000"/>
              <a:gd name="adj2" fmla="val 4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 rot="2370781">
            <a:off x="2685778" y="3346286"/>
            <a:ext cx="972586" cy="437007"/>
          </a:xfrm>
          <a:prstGeom prst="rightArrow">
            <a:avLst>
              <a:gd name="adj1" fmla="val 3034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5951778" y="2029372"/>
            <a:ext cx="770210" cy="391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5616802" y="3950385"/>
            <a:ext cx="720081" cy="34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2821943" y="908720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Weltlich    </a:t>
            </a:r>
            <a:r>
              <a:rPr lang="de-CH" b="1" dirty="0" smtClean="0"/>
              <a:t> Klage über hartes Leben</a:t>
            </a:r>
            <a:endParaRPr lang="de-DE" b="1" dirty="0"/>
          </a:p>
        </p:txBody>
      </p:sp>
      <p:sp>
        <p:nvSpPr>
          <p:cNvPr id="28" name="Rechteck 27"/>
          <p:cNvSpPr/>
          <p:nvPr/>
        </p:nvSpPr>
        <p:spPr>
          <a:xfrm>
            <a:off x="3014479" y="4653136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Kirchlich</a:t>
            </a:r>
            <a:r>
              <a:rPr lang="de-CH" b="1" dirty="0"/>
              <a:t> </a:t>
            </a:r>
            <a:r>
              <a:rPr lang="de-CH" b="1" dirty="0" smtClean="0"/>
              <a:t>     Traum vom besseren Leben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1477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Spiritual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Die Sklaven wurden </a:t>
            </a:r>
            <a:r>
              <a:rPr lang="de-DE" sz="2400" dirty="0"/>
              <a:t>zur christlichen Religion bekehrt. </a:t>
            </a:r>
            <a:endParaRPr lang="de-DE" sz="2400" dirty="0" smtClean="0"/>
          </a:p>
          <a:p>
            <a:r>
              <a:rPr lang="de-DE" sz="2400" dirty="0" smtClean="0"/>
              <a:t>Durch </a:t>
            </a:r>
            <a:r>
              <a:rPr lang="de-DE" sz="2400" dirty="0"/>
              <a:t>Begegnung mit den christlichen Chorälen (=Kirchenliedern) entstanden neue </a:t>
            </a:r>
            <a:r>
              <a:rPr lang="de-DE" sz="2400" dirty="0" smtClean="0"/>
              <a:t>Lieder = Spirituals</a:t>
            </a:r>
          </a:p>
          <a:p>
            <a:r>
              <a:rPr lang="de-DE" sz="2400" dirty="0" smtClean="0"/>
              <a:t>Spiritual = Kirchenlied der Schwarzen in Amerika</a:t>
            </a:r>
          </a:p>
          <a:p>
            <a:r>
              <a:rPr lang="de-DE" sz="2400" dirty="0" smtClean="0"/>
              <a:t>zuerst </a:t>
            </a:r>
            <a:r>
              <a:rPr lang="de-DE" sz="2400" dirty="0" err="1"/>
              <a:t>ausserhalb</a:t>
            </a:r>
            <a:r>
              <a:rPr lang="de-DE" sz="2400" dirty="0"/>
              <a:t> der Kirche gesungen und kamen als Gospel (=engl. Evangelium) in den christlichen Gottesdienst.  </a:t>
            </a:r>
            <a:endParaRPr lang="de-DE" sz="2400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sz="2400" dirty="0"/>
              <a:t>Spiritual:</a:t>
            </a:r>
          </a:p>
          <a:p>
            <a:pPr marL="0" indent="0">
              <a:buNone/>
            </a:pPr>
            <a:r>
              <a:rPr lang="de-DE" sz="2400" dirty="0">
                <a:hlinkClick r:id="rId2"/>
              </a:rPr>
              <a:t>http://www.youtube.com/watch?v=Cp81vwuyVb0</a:t>
            </a:r>
            <a:endParaRPr lang="de-DE" sz="2400" dirty="0">
              <a:hlinkClick r:id="rId3"/>
            </a:endParaRP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493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7" b="11437"/>
          <a:stretch>
            <a:fillRect/>
          </a:stretch>
        </p:blipFill>
        <p:spPr bwMode="auto">
          <a:xfrm>
            <a:off x="457200" y="548681"/>
            <a:ext cx="8229600" cy="54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38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de-CH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99592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63065" y="2730063"/>
            <a:ext cx="2358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dirty="0" smtClean="0"/>
              <a:t>Sklaverei</a:t>
            </a:r>
            <a:endParaRPr lang="de-DE" sz="4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14238" y="182747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Blues</a:t>
            </a:r>
            <a:endParaRPr lang="de-DE" sz="40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558079" y="3717032"/>
            <a:ext cx="212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Spiritual</a:t>
            </a:r>
            <a:endParaRPr lang="de-DE" sz="4000" b="1" dirty="0"/>
          </a:p>
        </p:txBody>
      </p:sp>
      <p:sp>
        <p:nvSpPr>
          <p:cNvPr id="10" name="Textfeld 9"/>
          <p:cNvSpPr txBox="1"/>
          <p:nvPr/>
        </p:nvSpPr>
        <p:spPr>
          <a:xfrm rot="10800000" flipH="1" flipV="1">
            <a:off x="3563888" y="1721810"/>
            <a:ext cx="238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err="1" smtClean="0"/>
              <a:t>Worksong</a:t>
            </a:r>
            <a:endParaRPr lang="de-DE" sz="40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6444208" y="3717032"/>
            <a:ext cx="2124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u="sng" dirty="0" smtClean="0"/>
              <a:t>Gospel</a:t>
            </a:r>
            <a:endParaRPr lang="de-DE" sz="4000" b="1" u="sng" dirty="0"/>
          </a:p>
        </p:txBody>
      </p:sp>
      <p:sp>
        <p:nvSpPr>
          <p:cNvPr id="19" name="Pfeil nach rechts 18"/>
          <p:cNvSpPr/>
          <p:nvPr/>
        </p:nvSpPr>
        <p:spPr>
          <a:xfrm rot="19354933">
            <a:off x="2682046" y="2342322"/>
            <a:ext cx="1038584" cy="360048"/>
          </a:xfrm>
          <a:prstGeom prst="rightArrow">
            <a:avLst>
              <a:gd name="adj1" fmla="val 50000"/>
              <a:gd name="adj2" fmla="val 4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 rot="2370781">
            <a:off x="2685778" y="3346286"/>
            <a:ext cx="972586" cy="437007"/>
          </a:xfrm>
          <a:prstGeom prst="rightArrow">
            <a:avLst>
              <a:gd name="adj1" fmla="val 3034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5951778" y="2029372"/>
            <a:ext cx="770210" cy="391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5616802" y="3950385"/>
            <a:ext cx="720081" cy="34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2821943" y="908720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Weltlich    </a:t>
            </a:r>
            <a:r>
              <a:rPr lang="de-CH" b="1" dirty="0" smtClean="0"/>
              <a:t> Klage über hartes Leben</a:t>
            </a:r>
            <a:endParaRPr lang="de-DE" b="1" dirty="0"/>
          </a:p>
        </p:txBody>
      </p:sp>
      <p:sp>
        <p:nvSpPr>
          <p:cNvPr id="28" name="Rechteck 27"/>
          <p:cNvSpPr/>
          <p:nvPr/>
        </p:nvSpPr>
        <p:spPr>
          <a:xfrm>
            <a:off x="3014479" y="4653136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Kirchlich</a:t>
            </a:r>
            <a:r>
              <a:rPr lang="de-CH" b="1" dirty="0"/>
              <a:t> </a:t>
            </a:r>
            <a:r>
              <a:rPr lang="de-CH" b="1" dirty="0" smtClean="0"/>
              <a:t>     Traum vom besseren Leben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1477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90129"/>
            <a:ext cx="8229600" cy="4736034"/>
          </a:xfrm>
        </p:spPr>
        <p:txBody>
          <a:bodyPr>
            <a:normAutofit/>
          </a:bodyPr>
          <a:lstStyle/>
          <a:p>
            <a:r>
              <a:rPr lang="de-DE" sz="2400" dirty="0"/>
              <a:t>Gospel ist die Weiterführung der Spirituals. Die Musik wird intensiver und ekstatischer. </a:t>
            </a:r>
          </a:p>
          <a:p>
            <a:r>
              <a:rPr lang="de-DE" sz="2400" dirty="0"/>
              <a:t>Ein Vorsänger „heizt“ der Gemeinde ein, welche im Chor immer lauter nachsingt. (Wechselgesang = Call </a:t>
            </a:r>
            <a:r>
              <a:rPr lang="de-DE" sz="2400" dirty="0" err="1"/>
              <a:t>and</a:t>
            </a:r>
            <a:r>
              <a:rPr lang="de-DE" sz="2400" dirty="0"/>
              <a:t> Response = Ruf und Antwort). </a:t>
            </a:r>
          </a:p>
          <a:p>
            <a:r>
              <a:rPr lang="de-DE" sz="2400" dirty="0"/>
              <a:t>Durch das gegenseitige Abwechseln von Vorsänger und Chor entsteht ein musikalischer Dialog. </a:t>
            </a:r>
          </a:p>
          <a:p>
            <a:r>
              <a:rPr lang="de-DE" sz="2400" dirty="0"/>
              <a:t>Schema ist typisch für afroamerikanische </a:t>
            </a:r>
            <a:r>
              <a:rPr lang="de-DE" sz="2400" dirty="0" smtClean="0"/>
              <a:t>Musik</a:t>
            </a:r>
          </a:p>
          <a:p>
            <a:endParaRPr lang="de-DE" sz="2400" dirty="0"/>
          </a:p>
        </p:txBody>
      </p:sp>
      <p:sp>
        <p:nvSpPr>
          <p:cNvPr id="2" name="Textfeld 1"/>
          <p:cNvSpPr txBox="1"/>
          <p:nvPr/>
        </p:nvSpPr>
        <p:spPr>
          <a:xfrm>
            <a:off x="3563888" y="620688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dirty="0" smtClean="0"/>
              <a:t>Gospel</a:t>
            </a:r>
            <a:endParaRPr lang="de-DE" sz="4400" b="1" dirty="0"/>
          </a:p>
        </p:txBody>
      </p:sp>
    </p:spTree>
    <p:extLst>
      <p:ext uri="{BB962C8B-B14F-4D97-AF65-F5344CB8AC3E}">
        <p14:creationId xmlns:p14="http://schemas.microsoft.com/office/powerpoint/2010/main" val="83663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4" name="Grafik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7544" y="476669"/>
            <a:ext cx="8208912" cy="56166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hteck 1"/>
          <p:cNvSpPr/>
          <p:nvPr/>
        </p:nvSpPr>
        <p:spPr>
          <a:xfrm>
            <a:off x="1857822" y="6077327"/>
            <a:ext cx="6120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smtClean="0">
                <a:hlinkClick r:id="rId3"/>
              </a:rPr>
              <a:t>http</a:t>
            </a:r>
            <a:r>
              <a:rPr lang="de-DE" sz="2000" dirty="0">
                <a:hlinkClick r:id="rId3"/>
              </a:rPr>
              <a:t>://www.youtube.com/watch?v=kpkIPZlqw7M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376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de-CH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99592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63065" y="2730063"/>
            <a:ext cx="2358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dirty="0" smtClean="0"/>
              <a:t>Sklaverei</a:t>
            </a:r>
            <a:endParaRPr lang="de-DE" sz="4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14238" y="182747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u="sng" dirty="0" smtClean="0"/>
              <a:t>Blues</a:t>
            </a:r>
            <a:endParaRPr lang="de-DE" sz="4000" b="1" u="sng" dirty="0"/>
          </a:p>
        </p:txBody>
      </p:sp>
      <p:sp>
        <p:nvSpPr>
          <p:cNvPr id="9" name="Textfeld 8"/>
          <p:cNvSpPr txBox="1"/>
          <p:nvPr/>
        </p:nvSpPr>
        <p:spPr>
          <a:xfrm>
            <a:off x="3558079" y="3717032"/>
            <a:ext cx="212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Spiritual</a:t>
            </a:r>
            <a:endParaRPr lang="de-DE" sz="4000" b="1" dirty="0"/>
          </a:p>
        </p:txBody>
      </p:sp>
      <p:sp>
        <p:nvSpPr>
          <p:cNvPr id="10" name="Textfeld 9"/>
          <p:cNvSpPr txBox="1"/>
          <p:nvPr/>
        </p:nvSpPr>
        <p:spPr>
          <a:xfrm rot="10800000" flipH="1" flipV="1">
            <a:off x="3563888" y="1721810"/>
            <a:ext cx="238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err="1" smtClean="0"/>
              <a:t>Worksong</a:t>
            </a:r>
            <a:endParaRPr lang="de-DE" sz="40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6444208" y="3717032"/>
            <a:ext cx="2124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Gospel</a:t>
            </a:r>
            <a:endParaRPr lang="de-DE" sz="4000" b="1" dirty="0"/>
          </a:p>
        </p:txBody>
      </p:sp>
      <p:sp>
        <p:nvSpPr>
          <p:cNvPr id="19" name="Pfeil nach rechts 18"/>
          <p:cNvSpPr/>
          <p:nvPr/>
        </p:nvSpPr>
        <p:spPr>
          <a:xfrm rot="19354933">
            <a:off x="2682046" y="2342322"/>
            <a:ext cx="1038584" cy="360048"/>
          </a:xfrm>
          <a:prstGeom prst="rightArrow">
            <a:avLst>
              <a:gd name="adj1" fmla="val 50000"/>
              <a:gd name="adj2" fmla="val 4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 rot="2370781">
            <a:off x="2685778" y="3346286"/>
            <a:ext cx="972586" cy="437007"/>
          </a:xfrm>
          <a:prstGeom prst="rightArrow">
            <a:avLst>
              <a:gd name="adj1" fmla="val 3034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5951778" y="2029372"/>
            <a:ext cx="770210" cy="391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5616802" y="3950385"/>
            <a:ext cx="720081" cy="34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2821943" y="908720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Weltlich    </a:t>
            </a:r>
            <a:r>
              <a:rPr lang="de-CH" b="1" dirty="0" smtClean="0"/>
              <a:t> Klage über hartes Leben</a:t>
            </a:r>
            <a:endParaRPr lang="de-DE" b="1" dirty="0"/>
          </a:p>
        </p:txBody>
      </p:sp>
      <p:sp>
        <p:nvSpPr>
          <p:cNvPr id="28" name="Rechteck 27"/>
          <p:cNvSpPr/>
          <p:nvPr/>
        </p:nvSpPr>
        <p:spPr>
          <a:xfrm>
            <a:off x="3014479" y="4653136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Kirchlich</a:t>
            </a:r>
            <a:r>
              <a:rPr lang="de-CH" b="1" dirty="0"/>
              <a:t> </a:t>
            </a:r>
            <a:r>
              <a:rPr lang="de-CH" b="1" dirty="0" smtClean="0"/>
              <a:t>     Traum vom besseren Leben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14778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497363"/>
          </a:xfrm>
        </p:spPr>
        <p:txBody>
          <a:bodyPr>
            <a:normAutofit/>
          </a:bodyPr>
          <a:lstStyle/>
          <a:p>
            <a:pPr marL="361188"/>
            <a:r>
              <a:rPr lang="de-CH" sz="2400" dirty="0" smtClean="0">
                <a:effectLst/>
              </a:rPr>
              <a:t>Entstand Ende des </a:t>
            </a:r>
            <a:r>
              <a:rPr lang="de-CH" sz="2400" dirty="0">
                <a:effectLst/>
              </a:rPr>
              <a:t>19. Jahrhunderts </a:t>
            </a:r>
            <a:r>
              <a:rPr lang="de-CH" sz="2400" dirty="0" smtClean="0">
                <a:effectLst/>
              </a:rPr>
              <a:t>in den USA</a:t>
            </a:r>
          </a:p>
          <a:p>
            <a:pPr marL="361188"/>
            <a:r>
              <a:rPr lang="de-CH" sz="2400" dirty="0"/>
              <a:t>Blues = Wurzel der populären US-amerikanischen Musik</a:t>
            </a:r>
            <a:r>
              <a:rPr lang="de-CH" sz="2400" dirty="0" smtClean="0"/>
              <a:t>.</a:t>
            </a:r>
          </a:p>
          <a:p>
            <a:pPr marL="361188"/>
            <a:r>
              <a:rPr lang="de-CH" sz="2400" dirty="0"/>
              <a:t>Jazz, Rock und Soul Pop sind eng mit dem Blues verwandt. </a:t>
            </a:r>
          </a:p>
          <a:p>
            <a:pPr marL="361188"/>
            <a:r>
              <a:rPr lang="de-CH" sz="2400" dirty="0"/>
              <a:t>Selbst im Hip-Hop findet man Spuren des Blues.</a:t>
            </a:r>
          </a:p>
          <a:p>
            <a:pPr marL="361188"/>
            <a:r>
              <a:rPr lang="de-CH" sz="2400" dirty="0" smtClean="0">
                <a:effectLst/>
              </a:rPr>
              <a:t>Sklaverei spielt wichtige Rolle, Musik der Schwarzen</a:t>
            </a:r>
          </a:p>
          <a:p>
            <a:pPr marL="361188"/>
            <a:r>
              <a:rPr lang="de-CH" sz="2400" dirty="0" err="1" smtClean="0"/>
              <a:t>Worksongs</a:t>
            </a:r>
            <a:r>
              <a:rPr lang="de-CH" sz="2400" dirty="0" smtClean="0"/>
              <a:t>, Spirituals und Gospels sind Vorläufer des Blues</a:t>
            </a:r>
          </a:p>
          <a:p>
            <a:pPr marL="18288" indent="0">
              <a:buNone/>
            </a:pPr>
            <a:endParaRPr lang="de-CH" sz="2400" dirty="0" smtClean="0">
              <a:effectLst/>
            </a:endParaRPr>
          </a:p>
          <a:p>
            <a:pPr marL="18288" indent="0">
              <a:buNone/>
            </a:pPr>
            <a:endParaRPr lang="de-CH" sz="1600" dirty="0" smtClean="0">
              <a:solidFill>
                <a:srgbClr val="0000FF"/>
              </a:solidFill>
              <a:effectLst/>
            </a:endParaRPr>
          </a:p>
          <a:p>
            <a:pPr marL="475488" indent="-457200"/>
            <a:endParaRPr lang="de-CH" dirty="0" smtClean="0">
              <a:effectLst/>
            </a:endParaRPr>
          </a:p>
          <a:p>
            <a:pPr marL="18288" indent="0">
              <a:buNone/>
            </a:pPr>
            <a:endParaRPr lang="de-CH" dirty="0" smtClean="0">
              <a:effectLst/>
            </a:endParaRPr>
          </a:p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827584" y="836712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mtClean="0"/>
              <a:t>Blues</a:t>
            </a:r>
            <a:endParaRPr lang="de-CH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254068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7632848" cy="61206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6948264" y="3501008"/>
            <a:ext cx="2016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Der Blues wandert vom Süden der USA (Mississippi-Delta) nach Norden (New York) und wird dort hundert Jahre später zum Hip Hop</a:t>
            </a:r>
            <a:endParaRPr lang="de-DE" dirty="0"/>
          </a:p>
          <a:p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755576" y="5949280"/>
            <a:ext cx="7920880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534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de-CH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99592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63065" y="2730063"/>
            <a:ext cx="2358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u="sng" dirty="0" smtClean="0"/>
              <a:t>Sklaverei</a:t>
            </a:r>
            <a:endParaRPr lang="de-DE" sz="4400" b="1" u="sng" dirty="0"/>
          </a:p>
        </p:txBody>
      </p:sp>
      <p:sp>
        <p:nvSpPr>
          <p:cNvPr id="8" name="Textfeld 7"/>
          <p:cNvSpPr txBox="1"/>
          <p:nvPr/>
        </p:nvSpPr>
        <p:spPr>
          <a:xfrm>
            <a:off x="6714238" y="182747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Blues</a:t>
            </a:r>
            <a:endParaRPr lang="de-DE" sz="40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558079" y="3717032"/>
            <a:ext cx="212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Spiritual</a:t>
            </a:r>
            <a:endParaRPr lang="de-DE" sz="4000" b="1" dirty="0"/>
          </a:p>
        </p:txBody>
      </p:sp>
      <p:sp>
        <p:nvSpPr>
          <p:cNvPr id="10" name="Textfeld 9"/>
          <p:cNvSpPr txBox="1"/>
          <p:nvPr/>
        </p:nvSpPr>
        <p:spPr>
          <a:xfrm rot="10800000" flipH="1" flipV="1">
            <a:off x="3563888" y="1721810"/>
            <a:ext cx="238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err="1" smtClean="0"/>
              <a:t>Worksong</a:t>
            </a:r>
            <a:endParaRPr lang="de-DE" sz="40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6444208" y="3717032"/>
            <a:ext cx="2124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Gospel</a:t>
            </a:r>
            <a:endParaRPr lang="de-DE" sz="4000" b="1" dirty="0"/>
          </a:p>
        </p:txBody>
      </p:sp>
      <p:sp>
        <p:nvSpPr>
          <p:cNvPr id="19" name="Pfeil nach rechts 18"/>
          <p:cNvSpPr/>
          <p:nvPr/>
        </p:nvSpPr>
        <p:spPr>
          <a:xfrm rot="19354933">
            <a:off x="2682046" y="2342322"/>
            <a:ext cx="1038584" cy="360048"/>
          </a:xfrm>
          <a:prstGeom prst="rightArrow">
            <a:avLst>
              <a:gd name="adj1" fmla="val 50000"/>
              <a:gd name="adj2" fmla="val 4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 rot="2370781">
            <a:off x="2685778" y="3346286"/>
            <a:ext cx="972586" cy="437007"/>
          </a:xfrm>
          <a:prstGeom prst="rightArrow">
            <a:avLst>
              <a:gd name="adj1" fmla="val 3034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5951778" y="2029372"/>
            <a:ext cx="770210" cy="391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5616802" y="3950385"/>
            <a:ext cx="720081" cy="34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2821943" y="908720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Weltlich    </a:t>
            </a:r>
            <a:r>
              <a:rPr lang="de-CH" b="1" dirty="0" smtClean="0"/>
              <a:t> Klage über hartes Leben</a:t>
            </a:r>
            <a:endParaRPr lang="de-DE" b="1" dirty="0"/>
          </a:p>
        </p:txBody>
      </p:sp>
      <p:sp>
        <p:nvSpPr>
          <p:cNvPr id="28" name="Rechteck 27"/>
          <p:cNvSpPr/>
          <p:nvPr/>
        </p:nvSpPr>
        <p:spPr>
          <a:xfrm>
            <a:off x="3014479" y="4653136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Kirchlich</a:t>
            </a:r>
            <a:r>
              <a:rPr lang="de-CH" b="1" dirty="0"/>
              <a:t> </a:t>
            </a:r>
            <a:r>
              <a:rPr lang="de-CH" b="1" dirty="0" smtClean="0"/>
              <a:t>     Traum vom besseren Leben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70614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649491"/>
          </a:xfrm>
        </p:spPr>
        <p:txBody>
          <a:bodyPr>
            <a:normAutofit/>
          </a:bodyPr>
          <a:lstStyle/>
          <a:p>
            <a:pPr marL="361188"/>
            <a:r>
              <a:rPr lang="de-DE" sz="2400" dirty="0" smtClean="0"/>
              <a:t>Blues = Weltliche </a:t>
            </a:r>
            <a:r>
              <a:rPr lang="de-DE" sz="2400" dirty="0"/>
              <a:t>Lieder, die vom Leiden und </a:t>
            </a:r>
            <a:r>
              <a:rPr lang="de-DE" sz="2400" dirty="0" smtClean="0"/>
              <a:t>dem harten </a:t>
            </a:r>
            <a:r>
              <a:rPr lang="de-DE" sz="2400" dirty="0"/>
              <a:t>Leben der Sklaven handeln</a:t>
            </a:r>
            <a:endParaRPr lang="de-CH" sz="2400" dirty="0"/>
          </a:p>
          <a:p>
            <a:pPr marL="361188"/>
            <a:r>
              <a:rPr lang="de-CH" sz="2400" dirty="0"/>
              <a:t>Themen: Ausbeutung, Armut, Unterdrückung, Alkohol, Gewalt</a:t>
            </a:r>
          </a:p>
          <a:p>
            <a:pPr marL="361188"/>
            <a:r>
              <a:rPr lang="de-CH" sz="2400" dirty="0"/>
              <a:t>Traurige, melancholische Musik: „</a:t>
            </a:r>
            <a:r>
              <a:rPr lang="de-CH" sz="2400" dirty="0" err="1"/>
              <a:t>I’ve</a:t>
            </a:r>
            <a:r>
              <a:rPr lang="de-CH" sz="2400" dirty="0"/>
              <a:t> </a:t>
            </a:r>
            <a:r>
              <a:rPr lang="de-CH" sz="2400" dirty="0" err="1"/>
              <a:t>got</a:t>
            </a:r>
            <a:r>
              <a:rPr lang="de-CH" sz="2400" dirty="0"/>
              <a:t> </a:t>
            </a:r>
            <a:r>
              <a:rPr lang="de-CH" sz="2400" dirty="0" err="1"/>
              <a:t>the</a:t>
            </a:r>
            <a:r>
              <a:rPr lang="de-CH" sz="2400" dirty="0"/>
              <a:t> </a:t>
            </a:r>
            <a:r>
              <a:rPr lang="de-CH" sz="2400" dirty="0" err="1"/>
              <a:t>blues</a:t>
            </a:r>
            <a:r>
              <a:rPr lang="de-CH" sz="2400" dirty="0"/>
              <a:t>“ (ich habe den „Blauen“) bzw. „I </a:t>
            </a:r>
            <a:r>
              <a:rPr lang="de-CH" sz="2400" dirty="0" err="1"/>
              <a:t>feel</a:t>
            </a:r>
            <a:r>
              <a:rPr lang="de-CH" sz="2400" dirty="0"/>
              <a:t> </a:t>
            </a:r>
            <a:r>
              <a:rPr lang="de-CH" sz="2400" dirty="0" err="1"/>
              <a:t>blue</a:t>
            </a:r>
            <a:r>
              <a:rPr lang="de-CH" sz="2400" dirty="0"/>
              <a:t>“ (ich bin traurig)</a:t>
            </a:r>
            <a:r>
              <a:rPr lang="de-CH" sz="2400" dirty="0" smtClean="0"/>
              <a:t>.</a:t>
            </a:r>
          </a:p>
          <a:p>
            <a:pPr marL="361188"/>
            <a:r>
              <a:rPr lang="de-CH" sz="2400" dirty="0"/>
              <a:t>Die Sklaven versuchten ,ihre afrikanische Kultur weiterzuführen, doch wurde ihnen das zuerst überall verboten. </a:t>
            </a:r>
            <a:endParaRPr lang="de-CH" sz="2400" dirty="0" smtClean="0"/>
          </a:p>
          <a:p>
            <a:pPr marL="361188"/>
            <a:r>
              <a:rPr lang="de-CH" sz="2400" dirty="0" smtClean="0"/>
              <a:t>Nur </a:t>
            </a:r>
            <a:r>
              <a:rPr lang="de-CH" sz="2400" dirty="0"/>
              <a:t>heimlich konnten sie singen, Musik machen und tanzen</a:t>
            </a:r>
            <a:r>
              <a:rPr lang="de-CH" sz="2400" dirty="0" smtClean="0"/>
              <a:t>.</a:t>
            </a:r>
          </a:p>
          <a:p>
            <a:pPr marL="18288" indent="0">
              <a:buNone/>
            </a:pPr>
            <a:endParaRPr lang="de-CH" sz="2400" dirty="0" smtClean="0"/>
          </a:p>
          <a:p>
            <a:pPr marL="18288" indent="0">
              <a:buNone/>
            </a:pPr>
            <a:endParaRPr lang="de-CH" sz="1800" dirty="0" smtClean="0"/>
          </a:p>
          <a:p>
            <a:pPr marL="18288" indent="0">
              <a:buNone/>
            </a:pPr>
            <a:r>
              <a:rPr lang="de-CH" sz="1800" dirty="0" smtClean="0"/>
              <a:t>John Lee Hooker Blues </a:t>
            </a:r>
            <a:r>
              <a:rPr lang="de-CH" sz="1800" dirty="0" err="1"/>
              <a:t>B</a:t>
            </a:r>
            <a:r>
              <a:rPr lang="de-CH" sz="1800" dirty="0" err="1" smtClean="0"/>
              <a:t>efore</a:t>
            </a:r>
            <a:r>
              <a:rPr lang="de-CH" sz="1800" dirty="0" smtClean="0"/>
              <a:t> Sunshine</a:t>
            </a:r>
          </a:p>
          <a:p>
            <a:pPr marL="361188"/>
            <a:r>
              <a:rPr lang="de-DE" sz="1800" dirty="0">
                <a:hlinkClick r:id="rId2"/>
              </a:rPr>
              <a:t>http://www.youtube.com/watch?v=9oz66xHeaaM</a:t>
            </a:r>
            <a:endParaRPr lang="de-DE" sz="1800" dirty="0"/>
          </a:p>
          <a:p>
            <a:pPr marL="361188"/>
            <a:endParaRPr lang="de-CH" sz="2400" dirty="0"/>
          </a:p>
          <a:p>
            <a:pPr marL="361188"/>
            <a:endParaRPr lang="de-DE" sz="24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162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Instrumente des Blues</a:t>
            </a:r>
            <a:endParaRPr lang="de-DE" sz="36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384376"/>
          </a:xfrm>
        </p:spPr>
        <p:txBody>
          <a:bodyPr/>
          <a:lstStyle/>
          <a:p>
            <a:r>
              <a:rPr lang="de-DE" dirty="0" smtClean="0"/>
              <a:t>Gitarre</a:t>
            </a:r>
          </a:p>
          <a:p>
            <a:r>
              <a:rPr lang="de-DE" dirty="0" smtClean="0"/>
              <a:t>Mundharmonika</a:t>
            </a:r>
          </a:p>
          <a:p>
            <a:r>
              <a:rPr lang="de-DE" dirty="0" smtClean="0"/>
              <a:t>Später: Klavier, Schlagzeug, Bass</a:t>
            </a:r>
            <a:endParaRPr lang="de-CH" sz="2400" dirty="0" smtClean="0"/>
          </a:p>
          <a:p>
            <a:pPr marL="0" indent="0">
              <a:buNone/>
            </a:pPr>
            <a:r>
              <a:rPr lang="de-CH" sz="2400" dirty="0" err="1" smtClean="0"/>
              <a:t>Mundharmonica</a:t>
            </a:r>
            <a:r>
              <a:rPr lang="de-CH" sz="2400" dirty="0" smtClean="0"/>
              <a:t>:</a:t>
            </a:r>
            <a:endParaRPr lang="de-DE" sz="2400" dirty="0" smtClean="0"/>
          </a:p>
          <a:p>
            <a:pPr marL="0" indent="0">
              <a:buNone/>
            </a:pPr>
            <a:r>
              <a:rPr lang="de-DE" sz="1600" dirty="0" smtClean="0">
                <a:hlinkClick r:id="rId2"/>
              </a:rPr>
              <a:t>http://www.youtube.com/watch?v=TZUsbxsGJEc</a:t>
            </a:r>
            <a:endParaRPr lang="de-DE" sz="1600" dirty="0"/>
          </a:p>
          <a:p>
            <a:pPr marL="0" indent="0">
              <a:buNone/>
            </a:pPr>
            <a:r>
              <a:rPr lang="de-DE" sz="2400" dirty="0" smtClean="0"/>
              <a:t>Blues modern:</a:t>
            </a:r>
            <a:endParaRPr lang="de-DE" sz="2400" dirty="0"/>
          </a:p>
          <a:p>
            <a:pPr marL="0" indent="0">
              <a:buNone/>
            </a:pPr>
            <a:r>
              <a:rPr lang="de-DE" sz="1600" dirty="0" smtClean="0">
                <a:hlinkClick r:id="rId3"/>
              </a:rPr>
              <a:t>http://www.youtube.com/watch?v=YnaSRhMB_qo&amp;feature=fvwrel</a:t>
            </a:r>
            <a:endParaRPr lang="de-DE" sz="1600" dirty="0" smtClean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323528" y="43651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b="1" dirty="0" smtClean="0"/>
              <a:t>Musikalischer Aufbau</a:t>
            </a:r>
            <a:endParaRPr lang="de-DE" sz="36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611560" y="5229200"/>
            <a:ext cx="7149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 Blues-Schema</a:t>
            </a:r>
          </a:p>
          <a:p>
            <a:r>
              <a:rPr lang="en-US" dirty="0"/>
              <a:t>http://www.youtube.com/watch?v=aDeuEeYbSoM</a:t>
            </a:r>
          </a:p>
        </p:txBody>
      </p:sp>
    </p:spTree>
    <p:extLst>
      <p:ext uri="{BB962C8B-B14F-4D97-AF65-F5344CB8AC3E}">
        <p14:creationId xmlns:p14="http://schemas.microsoft.com/office/powerpoint/2010/main" val="35303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Rythm’n</a:t>
            </a:r>
            <a:r>
              <a:rPr lang="de-CH" dirty="0" smtClean="0"/>
              <a:t>’ Blues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Um 1920</a:t>
            </a:r>
          </a:p>
          <a:p>
            <a:r>
              <a:rPr lang="de-CH" dirty="0" smtClean="0"/>
              <a:t>Weiterentwicklung des Blues</a:t>
            </a:r>
          </a:p>
          <a:p>
            <a:r>
              <a:rPr lang="de-CH" dirty="0" smtClean="0"/>
              <a:t>Der Blues </a:t>
            </a:r>
            <a:r>
              <a:rPr lang="de-CH" dirty="0"/>
              <a:t>kommt vom Land in die Stadt</a:t>
            </a:r>
          </a:p>
          <a:p>
            <a:r>
              <a:rPr lang="de-CH" dirty="0" smtClean="0"/>
              <a:t>Musik wird schneller, härter </a:t>
            </a:r>
          </a:p>
          <a:p>
            <a:r>
              <a:rPr lang="de-CH" dirty="0" smtClean="0"/>
              <a:t>Erste elektr. Instrumente</a:t>
            </a:r>
          </a:p>
          <a:p>
            <a:r>
              <a:rPr lang="de-CH" dirty="0" smtClean="0"/>
              <a:t>Die Leute wollen tanzen</a:t>
            </a:r>
          </a:p>
          <a:p>
            <a:r>
              <a:rPr lang="en-US" sz="1400" u="sng" dirty="0" smtClean="0">
                <a:hlinkClick r:id="rId2"/>
              </a:rPr>
              <a:t>http</a:t>
            </a:r>
            <a:r>
              <a:rPr lang="en-US" sz="1400" u="sng" dirty="0">
                <a:hlinkClick r:id="rId2"/>
              </a:rPr>
              <a:t>://</a:t>
            </a:r>
            <a:r>
              <a:rPr lang="en-US" sz="1400" u="sng" dirty="0" smtClean="0">
                <a:hlinkClick r:id="rId2"/>
              </a:rPr>
              <a:t>www.youtube.com/watch?v=cPIox8j_IO0&amp;list=PLD4E39FD50A6A9839</a:t>
            </a:r>
            <a:endParaRPr lang="en-US" sz="1400" u="sng" dirty="0" smtClean="0"/>
          </a:p>
          <a:p>
            <a:endParaRPr lang="en-US" sz="1400" dirty="0">
              <a:ea typeface="Calibri"/>
              <a:cs typeface="Times New Roman"/>
            </a:endParaRPr>
          </a:p>
          <a:p>
            <a:r>
              <a:rPr lang="en-US" sz="1500" u="sng" dirty="0">
                <a:solidFill>
                  <a:srgbClr val="0000FF"/>
                </a:solidFill>
                <a:ea typeface="Calibri"/>
                <a:cs typeface="Times New Roman"/>
                <a:hlinkClick r:id="rId3"/>
              </a:rPr>
              <a:t>http://www.youtube.com/watch?v=B5IIU8hHsLc&amp;list=PLD4E39FD50A6A9839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6339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184558"/>
            <a:ext cx="8219256" cy="4941605"/>
          </a:xfrm>
        </p:spPr>
        <p:txBody>
          <a:bodyPr>
            <a:normAutofit/>
          </a:bodyPr>
          <a:lstStyle/>
          <a:p>
            <a:r>
              <a:rPr lang="de-CH" sz="2800" dirty="0" smtClean="0"/>
              <a:t>Anfang </a:t>
            </a:r>
            <a:r>
              <a:rPr lang="de-CH" sz="2800" dirty="0"/>
              <a:t>des 17. Jahrhundert </a:t>
            </a:r>
            <a:endParaRPr lang="de-CH" sz="2800" dirty="0" smtClean="0"/>
          </a:p>
          <a:p>
            <a:r>
              <a:rPr lang="de-CH" sz="2800" dirty="0" smtClean="0"/>
              <a:t>Im Südosten der USA wurden dringend Arbeitskräfte auf den Baumwollfeldern benötigt.</a:t>
            </a:r>
          </a:p>
          <a:p>
            <a:r>
              <a:rPr lang="de-CH" sz="2800" dirty="0" smtClean="0"/>
              <a:t>Von der Elfenbeinküste </a:t>
            </a:r>
            <a:r>
              <a:rPr lang="de-CH" sz="2800" dirty="0"/>
              <a:t>in </a:t>
            </a:r>
            <a:r>
              <a:rPr lang="de-CH" sz="2800" dirty="0" smtClean="0"/>
              <a:t>Westafrika geholt. </a:t>
            </a:r>
          </a:p>
          <a:p>
            <a:pPr marL="18288" indent="0">
              <a:buNone/>
            </a:pPr>
            <a:endParaRPr lang="de-CH" dirty="0"/>
          </a:p>
          <a:p>
            <a:pPr marL="18288" indent="0">
              <a:buNone/>
            </a:pP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67544" y="476672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>
                <a:effectLst/>
              </a:rPr>
              <a:t>Sklaverei</a:t>
            </a:r>
            <a:endParaRPr lang="de-DE" sz="4000" b="1" dirty="0"/>
          </a:p>
        </p:txBody>
      </p:sp>
      <p:pic>
        <p:nvPicPr>
          <p:cNvPr id="6" name="Grafik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0968"/>
            <a:ext cx="3312368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191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>
            <a:normAutofit/>
          </a:bodyPr>
          <a:lstStyle/>
          <a:p>
            <a:r>
              <a:rPr lang="de-CH" sz="2800" dirty="0" smtClean="0"/>
              <a:t>Mit Schiffen nach Südamerika (v.a. Brasilien) und über die Karibischen Inseln (Jamaika) in den Südosten Amerikas gebracht. </a:t>
            </a:r>
          </a:p>
          <a:p>
            <a:r>
              <a:rPr lang="de-CH" sz="2800" dirty="0" smtClean="0"/>
              <a:t>Nur die Hälfte der Sklaven überlebte den Transport.</a:t>
            </a:r>
          </a:p>
          <a:p>
            <a:r>
              <a:rPr lang="de-CH" sz="2800" dirty="0" smtClean="0"/>
              <a:t>In Amerika wurden sie verkauft und versteigert</a:t>
            </a:r>
          </a:p>
          <a:p>
            <a:endParaRPr lang="de-DE" dirty="0"/>
          </a:p>
        </p:txBody>
      </p:sp>
      <p:pic>
        <p:nvPicPr>
          <p:cNvPr id="5" name="Grafik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4"/>
            <a:ext cx="4608512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007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356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de-CH" dirty="0" smtClean="0"/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899592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463065" y="2730063"/>
            <a:ext cx="2358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400" b="1" dirty="0" smtClean="0"/>
              <a:t>Sklaverei</a:t>
            </a:r>
            <a:endParaRPr lang="de-DE" sz="4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14238" y="182747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Blues</a:t>
            </a:r>
            <a:endParaRPr lang="de-DE" sz="40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558079" y="3717032"/>
            <a:ext cx="2126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Spiritual</a:t>
            </a:r>
            <a:endParaRPr lang="de-DE" sz="4000" b="1" dirty="0"/>
          </a:p>
        </p:txBody>
      </p:sp>
      <p:sp>
        <p:nvSpPr>
          <p:cNvPr id="10" name="Textfeld 9"/>
          <p:cNvSpPr txBox="1"/>
          <p:nvPr/>
        </p:nvSpPr>
        <p:spPr>
          <a:xfrm rot="10800000" flipH="1" flipV="1">
            <a:off x="3563888" y="1721810"/>
            <a:ext cx="238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u="sng" dirty="0" err="1" smtClean="0"/>
              <a:t>Worksong</a:t>
            </a:r>
            <a:endParaRPr lang="de-DE" sz="4000" b="1" u="sng" dirty="0"/>
          </a:p>
        </p:txBody>
      </p:sp>
      <p:sp>
        <p:nvSpPr>
          <p:cNvPr id="11" name="Textfeld 10"/>
          <p:cNvSpPr txBox="1"/>
          <p:nvPr/>
        </p:nvSpPr>
        <p:spPr>
          <a:xfrm>
            <a:off x="6444208" y="3717032"/>
            <a:ext cx="2124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dirty="0" smtClean="0"/>
              <a:t>Gospel</a:t>
            </a:r>
            <a:endParaRPr lang="de-DE" sz="4000" b="1" dirty="0"/>
          </a:p>
        </p:txBody>
      </p:sp>
      <p:sp>
        <p:nvSpPr>
          <p:cNvPr id="19" name="Pfeil nach rechts 18"/>
          <p:cNvSpPr/>
          <p:nvPr/>
        </p:nvSpPr>
        <p:spPr>
          <a:xfrm rot="19354933">
            <a:off x="2682046" y="2342322"/>
            <a:ext cx="1038584" cy="360048"/>
          </a:xfrm>
          <a:prstGeom prst="rightArrow">
            <a:avLst>
              <a:gd name="adj1" fmla="val 50000"/>
              <a:gd name="adj2" fmla="val 44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 nach rechts 20"/>
          <p:cNvSpPr/>
          <p:nvPr/>
        </p:nvSpPr>
        <p:spPr>
          <a:xfrm rot="2370781">
            <a:off x="2685778" y="3346286"/>
            <a:ext cx="972586" cy="437007"/>
          </a:xfrm>
          <a:prstGeom prst="rightArrow">
            <a:avLst>
              <a:gd name="adj1" fmla="val 3034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5951778" y="2029372"/>
            <a:ext cx="770210" cy="3913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rechts 22"/>
          <p:cNvSpPr/>
          <p:nvPr/>
        </p:nvSpPr>
        <p:spPr>
          <a:xfrm>
            <a:off x="5616802" y="3950385"/>
            <a:ext cx="720081" cy="34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2821943" y="908720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Weltlich    </a:t>
            </a:r>
            <a:r>
              <a:rPr lang="de-CH" b="1" dirty="0" smtClean="0"/>
              <a:t> Klage über hartes Leben</a:t>
            </a:r>
            <a:endParaRPr lang="de-DE" b="1" dirty="0"/>
          </a:p>
        </p:txBody>
      </p:sp>
      <p:sp>
        <p:nvSpPr>
          <p:cNvPr id="28" name="Rechteck 27"/>
          <p:cNvSpPr/>
          <p:nvPr/>
        </p:nvSpPr>
        <p:spPr>
          <a:xfrm>
            <a:off x="3014479" y="4653136"/>
            <a:ext cx="540709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b="1" dirty="0" smtClean="0"/>
              <a:t>Kirchlich</a:t>
            </a:r>
            <a:r>
              <a:rPr lang="de-CH" b="1" dirty="0"/>
              <a:t> </a:t>
            </a:r>
            <a:r>
              <a:rPr lang="de-CH" b="1" dirty="0" smtClean="0"/>
              <a:t>     Traum vom besseren Leben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08988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2160240"/>
          </a:xfrm>
        </p:spPr>
        <p:txBody>
          <a:bodyPr>
            <a:noAutofit/>
          </a:bodyPr>
          <a:lstStyle/>
          <a:p>
            <a:r>
              <a:rPr lang="de-CH" sz="2400" smtClean="0">
                <a:effectLst/>
              </a:rPr>
              <a:t>Lieder</a:t>
            </a:r>
            <a:r>
              <a:rPr lang="de-CH" sz="2400" dirty="0" smtClean="0">
                <a:effectLst/>
              </a:rPr>
              <a:t>, die die Sklaven bei der monotonen Arbeit sangen (Baumwollpflücken, Eisenbahnbau)</a:t>
            </a:r>
          </a:p>
          <a:p>
            <a:r>
              <a:rPr lang="de-DE" sz="2400" dirty="0" smtClean="0"/>
              <a:t>Als </a:t>
            </a:r>
            <a:r>
              <a:rPr lang="de-DE" sz="2400" dirty="0"/>
              <a:t>Ursprungsort </a:t>
            </a:r>
            <a:r>
              <a:rPr lang="de-DE" sz="2400" dirty="0" smtClean="0"/>
              <a:t>gilt </a:t>
            </a:r>
            <a:r>
              <a:rPr lang="de-DE" sz="2400" dirty="0"/>
              <a:t>das </a:t>
            </a:r>
            <a:r>
              <a:rPr lang="de-DE" sz="2400" dirty="0" smtClean="0"/>
              <a:t>Mississippi-Delta (Staaten </a:t>
            </a:r>
            <a:r>
              <a:rPr lang="de-DE" sz="2400" dirty="0"/>
              <a:t>Mississippi, Louisiana , Memphis und </a:t>
            </a:r>
            <a:r>
              <a:rPr lang="de-DE" sz="2400" dirty="0" smtClean="0"/>
              <a:t>Tennessee</a:t>
            </a:r>
            <a:r>
              <a:rPr lang="de-DE" sz="2400" dirty="0"/>
              <a:t>)</a:t>
            </a:r>
            <a:endParaRPr lang="de-DE" sz="2400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539552" y="404664"/>
            <a:ext cx="2352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4000" b="1" dirty="0" err="1" smtClean="0"/>
              <a:t>Worksong</a:t>
            </a:r>
            <a:endParaRPr lang="de-DE" sz="4000" b="1" dirty="0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36096" y="3212976"/>
            <a:ext cx="3240356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feld 7"/>
          <p:cNvSpPr txBox="1"/>
          <p:nvPr/>
        </p:nvSpPr>
        <p:spPr>
          <a:xfrm>
            <a:off x="323528" y="3284984"/>
            <a:ext cx="532859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de-DE" sz="2400" dirty="0" smtClean="0"/>
              <a:t>«Cotton Land»  = Baumwoll-Land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DE" sz="2400" dirty="0" smtClean="0"/>
              <a:t>Hier arbeiteten zahlreiche Schwarze auf den großen Baumwollplantagen der </a:t>
            </a:r>
            <a:r>
              <a:rPr lang="de-DE" sz="2400" dirty="0" err="1" smtClean="0"/>
              <a:t>Weissen</a:t>
            </a:r>
            <a:endParaRPr lang="de-DE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de-CH" sz="2400" dirty="0" smtClean="0"/>
              <a:t>Herstellung von Jeans</a:t>
            </a:r>
          </a:p>
          <a:p>
            <a:endParaRPr lang="de-CH" sz="2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de-CH" sz="2400" dirty="0" smtClean="0"/>
              <a:t>Song Field Holler</a:t>
            </a:r>
          </a:p>
          <a:p>
            <a:r>
              <a:rPr lang="de-CH" sz="1400" dirty="0" smtClean="0">
                <a:hlinkClick r:id="rId3"/>
              </a:rPr>
              <a:t>http://www.youtube.com/watch?v=ajSEpNj21Cs&amp;feature=related</a:t>
            </a:r>
            <a:endParaRPr lang="de-CH" sz="1400" dirty="0" smtClean="0"/>
          </a:p>
        </p:txBody>
      </p:sp>
    </p:spTree>
    <p:extLst>
      <p:ext uri="{BB962C8B-B14F-4D97-AF65-F5344CB8AC3E}">
        <p14:creationId xmlns:p14="http://schemas.microsoft.com/office/powerpoint/2010/main" val="398613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7632848" cy="61206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hteck 2"/>
          <p:cNvSpPr/>
          <p:nvPr/>
        </p:nvSpPr>
        <p:spPr>
          <a:xfrm>
            <a:off x="7020272" y="3573016"/>
            <a:ext cx="15841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/>
              <a:t>Film </a:t>
            </a:r>
            <a:r>
              <a:rPr lang="de-CH" dirty="0" err="1"/>
              <a:t>Worksong</a:t>
            </a:r>
            <a:r>
              <a:rPr lang="de-CH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de-CH" dirty="0">
                <a:hlinkClick r:id="rId3"/>
              </a:rPr>
              <a:t>http://www.youtube.com/watch?v=ceA1g4mIQiI</a:t>
            </a:r>
            <a:endParaRPr lang="de-CH" dirty="0"/>
          </a:p>
        </p:txBody>
      </p:sp>
      <p:sp>
        <p:nvSpPr>
          <p:cNvPr id="5" name="Textfeld 4"/>
          <p:cNvSpPr txBox="1"/>
          <p:nvPr/>
        </p:nvSpPr>
        <p:spPr>
          <a:xfrm>
            <a:off x="755576" y="5949280"/>
            <a:ext cx="7920880" cy="504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77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de-DE" sz="2400" dirty="0" smtClean="0"/>
              <a:t>Gleisarbeiter bei der Arbeit</a:t>
            </a:r>
            <a:endParaRPr lang="de-DE" sz="2400" dirty="0"/>
          </a:p>
        </p:txBody>
      </p:sp>
      <p:pic>
        <p:nvPicPr>
          <p:cNvPr id="4" name="Inhaltsplatzhalt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4" b="22194"/>
          <a:stretch>
            <a:fillRect/>
          </a:stretch>
        </p:blipFill>
        <p:spPr bwMode="auto">
          <a:xfrm>
            <a:off x="457200" y="1052736"/>
            <a:ext cx="8229600" cy="50734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104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631</Words>
  <Application>Microsoft Macintosh PowerPoint</Application>
  <PresentationFormat>Bildschirmpräsentation (4:3)</PresentationFormat>
  <Paragraphs>120</Paragraphs>
  <Slides>22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6" baseType="lpstr">
      <vt:lpstr>Calibri</vt:lpstr>
      <vt:lpstr>Times New Roman</vt:lpstr>
      <vt:lpstr>Arial</vt:lpstr>
      <vt:lpstr>Larissa</vt:lpstr>
      <vt:lpstr>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Gleisarbeiter bei der Arbeit</vt:lpstr>
      <vt:lpstr>PowerPoint-Präsentation</vt:lpstr>
      <vt:lpstr>PowerPoint-Präsentation</vt:lpstr>
      <vt:lpstr>Spiritual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Instrumente des Blues</vt:lpstr>
      <vt:lpstr>Rythm’n’ Blues</vt:lpstr>
    </vt:vector>
  </TitlesOfParts>
  <Company>SekundarschuleWetzikon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Blues</dc:title>
  <dc:creator>Martin Franks</dc:creator>
  <cp:lastModifiedBy>Microsoft Office-Anwender</cp:lastModifiedBy>
  <cp:revision>41</cp:revision>
  <dcterms:created xsi:type="dcterms:W3CDTF">2012-11-21T11:07:52Z</dcterms:created>
  <dcterms:modified xsi:type="dcterms:W3CDTF">2017-05-27T05:50:31Z</dcterms:modified>
</cp:coreProperties>
</file>